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256" r:id="rId2"/>
    <p:sldId id="983" r:id="rId3"/>
    <p:sldId id="1009" r:id="rId4"/>
    <p:sldId id="510" r:id="rId5"/>
    <p:sldId id="1005" r:id="rId6"/>
    <p:sldId id="425" r:id="rId7"/>
    <p:sldId id="986" r:id="rId8"/>
    <p:sldId id="278" r:id="rId9"/>
    <p:sldId id="987" r:id="rId10"/>
    <p:sldId id="428" r:id="rId11"/>
    <p:sldId id="426" r:id="rId12"/>
    <p:sldId id="465" r:id="rId13"/>
    <p:sldId id="430" r:id="rId14"/>
    <p:sldId id="994" r:id="rId15"/>
    <p:sldId id="995" r:id="rId16"/>
    <p:sldId id="990" r:id="rId17"/>
    <p:sldId id="999" r:id="rId18"/>
    <p:sldId id="1000" r:id="rId19"/>
    <p:sldId id="1002" r:id="rId20"/>
    <p:sldId id="1003" r:id="rId21"/>
    <p:sldId id="346" r:id="rId22"/>
    <p:sldId id="335" r:id="rId23"/>
    <p:sldId id="353" r:id="rId24"/>
    <p:sldId id="1011" r:id="rId25"/>
    <p:sldId id="1012" r:id="rId26"/>
    <p:sldId id="1013" r:id="rId27"/>
    <p:sldId id="1023" r:id="rId28"/>
    <p:sldId id="1014" r:id="rId29"/>
    <p:sldId id="1007" r:id="rId30"/>
    <p:sldId id="1015" r:id="rId31"/>
    <p:sldId id="1016" r:id="rId32"/>
    <p:sldId id="1017" r:id="rId33"/>
    <p:sldId id="1026" r:id="rId34"/>
    <p:sldId id="1018" r:id="rId35"/>
    <p:sldId id="1019" r:id="rId36"/>
    <p:sldId id="1020" r:id="rId37"/>
    <p:sldId id="1021" r:id="rId38"/>
    <p:sldId id="1022" r:id="rId39"/>
    <p:sldId id="1025" r:id="rId40"/>
    <p:sldId id="1024" r:id="rId41"/>
    <p:sldId id="355" r:id="rId4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rihari Dukkipati" initials="SD" lastIdx="2" clrIdx="0"/>
  <p:cmAuthor id="1" name="ashok" initials="a" lastIdx="11" clrIdx="1"/>
  <p:cmAuthor id="2" name="Ann Josey" initials="AJ" lastIdx="9" clrIdx="2">
    <p:extLst>
      <p:ext uri="{19B8F6BF-5375-455C-9EA6-DF929625EA0E}">
        <p15:presenceInfo xmlns:p15="http://schemas.microsoft.com/office/powerpoint/2012/main" userId="S::a.josey@mahamerc.onmicrosoft.com::ef37c481-89bb-4dbd-96a8-01f3783ccb3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14" autoAdjust="0"/>
  </p:normalViewPr>
  <p:slideViewPr>
    <p:cSldViewPr>
      <p:cViewPr varScale="1">
        <p:scale>
          <a:sx n="60" d="100"/>
          <a:sy n="60" d="100"/>
        </p:scale>
        <p:origin x="88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rayas\reg-policy\safety\data\final\Electricity_Safety_Discussion_Paper_Master_Data_230520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rayas\reg-policy\safety\data\final\Electricity_Safety_Discussion_Paper_Master_Data_2305202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working!$A$4</c:f>
              <c:strCache>
                <c:ptCount val="1"/>
                <c:pt idx="0">
                  <c:v>Human deaths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working!$T$3:$AF$3</c:f>
              <c:numCache>
                <c:formatCode>General</c:formatCode>
                <c:ptCount val="13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</c:numCache>
            </c:numRef>
          </c:cat>
          <c:val>
            <c:numRef>
              <c:f>working!$T$4:$AF$4</c:f>
              <c:numCache>
                <c:formatCode>_ * #,##0_ ;_ * \-#,##0_ ;_ * "-"??_ ;_ @_ </c:formatCode>
                <c:ptCount val="13"/>
                <c:pt idx="0">
                  <c:v>9867</c:v>
                </c:pt>
                <c:pt idx="1">
                  <c:v>10371</c:v>
                </c:pt>
                <c:pt idx="2">
                  <c:v>10468</c:v>
                </c:pt>
                <c:pt idx="3">
                  <c:v>10189</c:v>
                </c:pt>
                <c:pt idx="4">
                  <c:v>11908</c:v>
                </c:pt>
                <c:pt idx="5">
                  <c:v>11385</c:v>
                </c:pt>
                <c:pt idx="6">
                  <c:v>12241</c:v>
                </c:pt>
                <c:pt idx="7">
                  <c:v>13752</c:v>
                </c:pt>
                <c:pt idx="8">
                  <c:v>13740</c:v>
                </c:pt>
                <c:pt idx="9">
                  <c:v>13873</c:v>
                </c:pt>
                <c:pt idx="10">
                  <c:v>15422</c:v>
                </c:pt>
                <c:pt idx="11">
                  <c:v>15258</c:v>
                </c:pt>
                <c:pt idx="12">
                  <c:v>14186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D5-48BE-94FC-3358C13860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7615152"/>
        <c:axId val="1269443808"/>
      </c:barChart>
      <c:lineChart>
        <c:grouping val="stacked"/>
        <c:varyColors val="0"/>
        <c:ser>
          <c:idx val="1"/>
          <c:order val="1"/>
          <c:tx>
            <c:strRef>
              <c:f>working!$A$5</c:f>
              <c:strCache>
                <c:ptCount val="1"/>
                <c:pt idx="0">
                  <c:v>Death/Lakh  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working!$T$3:$AF$3</c:f>
              <c:numCache>
                <c:formatCode>General</c:formatCode>
                <c:ptCount val="13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</c:numCache>
            </c:numRef>
          </c:cat>
          <c:val>
            <c:numRef>
              <c:f>working!$T$5:$AF$5</c:f>
              <c:numCache>
                <c:formatCode>_(* #,##0.00_);_(* \(#,##0.00\);_(* "-"??_);_(@_)</c:formatCode>
                <c:ptCount val="13"/>
                <c:pt idx="0">
                  <c:v>0.84376603386351978</c:v>
                </c:pt>
                <c:pt idx="1">
                  <c:v>0.87462892996896502</c:v>
                </c:pt>
                <c:pt idx="2">
                  <c:v>0.86498814235781163</c:v>
                </c:pt>
                <c:pt idx="3">
                  <c:v>0.83972737087615479</c:v>
                </c:pt>
                <c:pt idx="4">
                  <c:v>0.96908340725429087</c:v>
                </c:pt>
                <c:pt idx="5">
                  <c:v>0.91516349956593035</c:v>
                </c:pt>
                <c:pt idx="6">
                  <c:v>0.9721946454241488</c:v>
                </c:pt>
                <c:pt idx="7">
                  <c:v>1.0794433237309555</c:v>
                </c:pt>
                <c:pt idx="8">
                  <c:v>1.0495279415808609</c:v>
                </c:pt>
                <c:pt idx="9">
                  <c:v>1.0483005637080809</c:v>
                </c:pt>
                <c:pt idx="10">
                  <c:v>1.1529519067590703</c:v>
                </c:pt>
                <c:pt idx="11">
                  <c:v>1.127391217609115</c:v>
                </c:pt>
                <c:pt idx="12">
                  <c:v>1.0376102634620168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3D5-48BE-94FC-3358C13860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1974080"/>
        <c:axId val="1257756816"/>
      </c:lineChart>
      <c:catAx>
        <c:axId val="1367615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9443808"/>
        <c:crosses val="autoZero"/>
        <c:auto val="1"/>
        <c:lblAlgn val="ctr"/>
        <c:lblOffset val="100"/>
        <c:noMultiLvlLbl val="0"/>
      </c:catAx>
      <c:valAx>
        <c:axId val="1269443808"/>
        <c:scaling>
          <c:orientation val="minMax"/>
          <c:max val="16000"/>
          <c:min val="3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 ;_ * \-#,##0_ ;_ * &quot;-&quot;??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7615152"/>
        <c:crosses val="autoZero"/>
        <c:crossBetween val="between"/>
      </c:valAx>
      <c:valAx>
        <c:axId val="1257756816"/>
        <c:scaling>
          <c:orientation val="minMax"/>
          <c:max val="1.2"/>
          <c:min val="0.2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1974080"/>
        <c:crosses val="max"/>
        <c:crossBetween val="between"/>
      </c:valAx>
      <c:catAx>
        <c:axId val="13719740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577568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working!$A$25</c:f>
              <c:strCache>
                <c:ptCount val="1"/>
                <c:pt idx="0">
                  <c:v>Human fatal accidents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working!$B$24:$N$24</c:f>
              <c:numCache>
                <c:formatCode>General</c:formatCode>
                <c:ptCount val="13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</c:numCache>
            </c:numRef>
          </c:cat>
          <c:val>
            <c:numRef>
              <c:f>working!$B$25:$N$25</c:f>
              <c:numCache>
                <c:formatCode>_ * #,##0_ ;_ * \-#,##0_ ;_ * "-"??_ ;_ @_ </c:formatCode>
                <c:ptCount val="13"/>
                <c:pt idx="0">
                  <c:v>3239</c:v>
                </c:pt>
                <c:pt idx="1">
                  <c:v>4172</c:v>
                </c:pt>
                <c:pt idx="2">
                  <c:v>4340</c:v>
                </c:pt>
                <c:pt idx="3">
                  <c:v>3259</c:v>
                </c:pt>
                <c:pt idx="4">
                  <c:v>4089</c:v>
                </c:pt>
                <c:pt idx="5">
                  <c:v>5517</c:v>
                </c:pt>
                <c:pt idx="6">
                  <c:v>5828</c:v>
                </c:pt>
                <c:pt idx="7">
                  <c:v>6339</c:v>
                </c:pt>
                <c:pt idx="8">
                  <c:v>7406</c:v>
                </c:pt>
                <c:pt idx="9">
                  <c:v>7087</c:v>
                </c:pt>
                <c:pt idx="10">
                  <c:v>8239</c:v>
                </c:pt>
                <c:pt idx="11">
                  <c:v>7717</c:v>
                </c:pt>
                <c:pt idx="12">
                  <c:v>9028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F8-45BD-A254-596B8A519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65777552"/>
        <c:axId val="1266138576"/>
      </c:barChart>
      <c:lineChart>
        <c:grouping val="stacked"/>
        <c:varyColors val="0"/>
        <c:ser>
          <c:idx val="1"/>
          <c:order val="1"/>
          <c:tx>
            <c:strRef>
              <c:f>working!$A$26</c:f>
              <c:strCache>
                <c:ptCount val="1"/>
                <c:pt idx="0">
                  <c:v>Fatal human accident/Lakh 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working!$B$24:$N$24</c:f>
              <c:numCache>
                <c:formatCode>General</c:formatCode>
                <c:ptCount val="13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</c:numCache>
            </c:numRef>
          </c:cat>
          <c:val>
            <c:numRef>
              <c:f>working!$B$26:$N$26</c:f>
              <c:numCache>
                <c:formatCode>_(* #,##0.00_);_(* \(#,##0.00\);_(* "-"??_);_(@_)</c:formatCode>
                <c:ptCount val="13"/>
                <c:pt idx="0">
                  <c:v>0.28060053191950157</c:v>
                </c:pt>
                <c:pt idx="1">
                  <c:v>0.35648369676669633</c:v>
                </c:pt>
                <c:pt idx="2">
                  <c:v>0.36589272767126996</c:v>
                </c:pt>
                <c:pt idx="3">
                  <c:v>0.27117431207928044</c:v>
                </c:pt>
                <c:pt idx="4">
                  <c:v>0.33589905777398077</c:v>
                </c:pt>
                <c:pt idx="5">
                  <c:v>0.44755051877570562</c:v>
                </c:pt>
                <c:pt idx="6">
                  <c:v>0.46701711648182581</c:v>
                </c:pt>
                <c:pt idx="7">
                  <c:v>0.50192408190412852</c:v>
                </c:pt>
                <c:pt idx="8">
                  <c:v>0.57959899200175302</c:v>
                </c:pt>
                <c:pt idx="9">
                  <c:v>0.54843178072015042</c:v>
                </c:pt>
                <c:pt idx="10">
                  <c:v>0.63059201714438784</c:v>
                </c:pt>
                <c:pt idx="11">
                  <c:v>0.58435117104974221</c:v>
                </c:pt>
                <c:pt idx="12">
                  <c:v>0.66608626363086365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CF8-45BD-A254-596B8A519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5361504"/>
        <c:axId val="1265366912"/>
      </c:lineChart>
      <c:catAx>
        <c:axId val="1265777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6138576"/>
        <c:crosses val="autoZero"/>
        <c:auto val="1"/>
        <c:lblAlgn val="ctr"/>
        <c:lblOffset val="100"/>
        <c:noMultiLvlLbl val="0"/>
      </c:catAx>
      <c:valAx>
        <c:axId val="1266138576"/>
        <c:scaling>
          <c:orientation val="minMax"/>
          <c:max val="16000"/>
          <c:min val="3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 ;_ * \-#,##0_ ;_ * &quot;-&quot;??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5777552"/>
        <c:crosses val="autoZero"/>
        <c:crossBetween val="between"/>
      </c:valAx>
      <c:valAx>
        <c:axId val="1265366912"/>
        <c:scaling>
          <c:orientation val="minMax"/>
          <c:max val="1.2"/>
          <c:min val="0.2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5361504"/>
        <c:crosses val="max"/>
        <c:crossBetween val="between"/>
      </c:valAx>
      <c:catAx>
        <c:axId val="126536150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126536691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819111-26A2-4982-9E5B-77F54562C59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C40A587C-8BA9-4453-8931-79A2E1CD1B8E}">
      <dgm:prSet phldrT="[Text]" custT="1"/>
      <dgm:spPr>
        <a:noFill/>
        <a:ln>
          <a:solidFill>
            <a:schemeClr val="tx1">
              <a:alpha val="99000"/>
            </a:schemeClr>
          </a:solidFill>
        </a:ln>
      </dgm:spPr>
      <dgm:t>
        <a:bodyPr/>
        <a:lstStyle/>
        <a:p>
          <a:r>
            <a:rPr lang="en-IN" sz="1400" dirty="0">
              <a:solidFill>
                <a:schemeClr val="tx1"/>
              </a:solidFill>
            </a:rPr>
            <a:t>Accidents – Electrocution or Fire</a:t>
          </a:r>
        </a:p>
      </dgm:t>
    </dgm:pt>
    <dgm:pt modelId="{9AFF792C-5F87-4AB4-8559-A85B44A58129}" type="parTrans" cxnId="{B4D0192B-6AD0-426E-AF45-0A03A87259F3}">
      <dgm:prSet/>
      <dgm:spPr/>
      <dgm:t>
        <a:bodyPr/>
        <a:lstStyle/>
        <a:p>
          <a:endParaRPr lang="en-IN"/>
        </a:p>
      </dgm:t>
    </dgm:pt>
    <dgm:pt modelId="{57C17682-938B-4F0E-B1D3-43E48E0E7431}" type="sibTrans" cxnId="{B4D0192B-6AD0-426E-AF45-0A03A87259F3}">
      <dgm:prSet/>
      <dgm:spPr/>
      <dgm:t>
        <a:bodyPr/>
        <a:lstStyle/>
        <a:p>
          <a:endParaRPr lang="en-IN"/>
        </a:p>
      </dgm:t>
    </dgm:pt>
    <dgm:pt modelId="{9C38FDCE-5CD9-4A6F-BD71-E8217BD8E1AC}">
      <dgm:prSet phldrT="[Text]"/>
      <dgm:spPr>
        <a:noFill/>
        <a:ln>
          <a:solidFill>
            <a:schemeClr val="tx1"/>
          </a:solidFill>
          <a:prstDash val="dashDot"/>
        </a:ln>
      </dgm:spPr>
      <dgm:t>
        <a:bodyPr/>
        <a:lstStyle/>
        <a:p>
          <a:r>
            <a:rPr lang="en-IN" dirty="0">
              <a:solidFill>
                <a:schemeClr val="tx1"/>
              </a:solidFill>
            </a:rPr>
            <a:t>Natural causes - Lightning</a:t>
          </a:r>
        </a:p>
      </dgm:t>
    </dgm:pt>
    <dgm:pt modelId="{4F2272B3-E1D3-4744-9C70-0E72B4939501}" type="sibTrans" cxnId="{A14E12F0-FD91-43D2-A70B-79F432C1731F}">
      <dgm:prSet/>
      <dgm:spPr/>
      <dgm:t>
        <a:bodyPr/>
        <a:lstStyle/>
        <a:p>
          <a:endParaRPr lang="en-IN"/>
        </a:p>
      </dgm:t>
    </dgm:pt>
    <dgm:pt modelId="{5595CBD7-962B-4C24-93DB-F609E9C94891}" type="parTrans" cxnId="{A14E12F0-FD91-43D2-A70B-79F432C1731F}">
      <dgm:prSet/>
      <dgm:spPr/>
      <dgm:t>
        <a:bodyPr/>
        <a:lstStyle/>
        <a:p>
          <a:endParaRPr lang="en-IN"/>
        </a:p>
      </dgm:t>
    </dgm:pt>
    <dgm:pt modelId="{389D6DA5-49E6-4DF2-870F-E4BD9CE3E08A}">
      <dgm:prSet/>
      <dgm:spPr/>
      <dgm:t>
        <a:bodyPr/>
        <a:lstStyle/>
        <a:p>
          <a:r>
            <a:rPr lang="en-IN" dirty="0"/>
            <a:t>Electrical systems</a:t>
          </a:r>
        </a:p>
      </dgm:t>
    </dgm:pt>
    <dgm:pt modelId="{D3685CC3-7780-4661-AD58-9110BE9E5D23}" type="parTrans" cxnId="{A6D559CB-C863-4AC5-85E0-09C92BCA0F22}">
      <dgm:prSet/>
      <dgm:spPr/>
      <dgm:t>
        <a:bodyPr/>
        <a:lstStyle/>
        <a:p>
          <a:endParaRPr lang="en-IN"/>
        </a:p>
      </dgm:t>
    </dgm:pt>
    <dgm:pt modelId="{50DD13F8-0900-4FC4-B42B-800696FEF62A}" type="sibTrans" cxnId="{A6D559CB-C863-4AC5-85E0-09C92BCA0F22}">
      <dgm:prSet/>
      <dgm:spPr/>
      <dgm:t>
        <a:bodyPr/>
        <a:lstStyle/>
        <a:p>
          <a:endParaRPr lang="en-IN"/>
        </a:p>
      </dgm:t>
    </dgm:pt>
    <dgm:pt modelId="{FE3832DD-4C3D-4ADE-B297-C9846CB0B509}">
      <dgm:prSet/>
      <dgm:spPr>
        <a:noFill/>
        <a:ln>
          <a:solidFill>
            <a:schemeClr val="tx1"/>
          </a:solidFill>
          <a:prstDash val="dashDot"/>
        </a:ln>
      </dgm:spPr>
      <dgm:t>
        <a:bodyPr/>
        <a:lstStyle/>
        <a:p>
          <a:r>
            <a:rPr lang="en-IN" dirty="0">
              <a:solidFill>
                <a:schemeClr val="tx1"/>
              </a:solidFill>
            </a:rPr>
            <a:t>Human death/injury</a:t>
          </a:r>
        </a:p>
      </dgm:t>
    </dgm:pt>
    <dgm:pt modelId="{6A56555F-45F9-4DB1-B9E2-D141BA231F8B}" type="parTrans" cxnId="{8CEF6B24-2F84-46DC-B5E1-BADE9E683780}">
      <dgm:prSet/>
      <dgm:spPr/>
      <dgm:t>
        <a:bodyPr/>
        <a:lstStyle/>
        <a:p>
          <a:endParaRPr lang="en-IN"/>
        </a:p>
      </dgm:t>
    </dgm:pt>
    <dgm:pt modelId="{1E263E63-65E3-495C-9169-C96CF04D637B}" type="sibTrans" cxnId="{8CEF6B24-2F84-46DC-B5E1-BADE9E683780}">
      <dgm:prSet/>
      <dgm:spPr/>
      <dgm:t>
        <a:bodyPr/>
        <a:lstStyle/>
        <a:p>
          <a:endParaRPr lang="en-IN"/>
        </a:p>
      </dgm:t>
    </dgm:pt>
    <dgm:pt modelId="{AECEEE13-00C2-4BDE-BA33-10FCB0538A7E}">
      <dgm:prSet/>
      <dgm:spPr>
        <a:noFill/>
        <a:ln>
          <a:solidFill>
            <a:schemeClr val="tx1"/>
          </a:solidFill>
          <a:prstDash val="dashDot"/>
        </a:ln>
      </dgm:spPr>
      <dgm:t>
        <a:bodyPr/>
        <a:lstStyle/>
        <a:p>
          <a:r>
            <a:rPr lang="en-IN" dirty="0">
              <a:solidFill>
                <a:schemeClr val="tx1"/>
              </a:solidFill>
            </a:rPr>
            <a:t>Animal death/injury</a:t>
          </a:r>
        </a:p>
      </dgm:t>
    </dgm:pt>
    <dgm:pt modelId="{F9AC13A7-A5A5-421C-ABED-4A4848BEEA48}" type="parTrans" cxnId="{7A720F55-5FF4-419A-BD3F-3EA0478DFF72}">
      <dgm:prSet/>
      <dgm:spPr/>
      <dgm:t>
        <a:bodyPr/>
        <a:lstStyle/>
        <a:p>
          <a:endParaRPr lang="en-IN"/>
        </a:p>
      </dgm:t>
    </dgm:pt>
    <dgm:pt modelId="{40BB5523-98CE-4E72-92E7-BA5E3518B041}" type="sibTrans" cxnId="{7A720F55-5FF4-419A-BD3F-3EA0478DFF72}">
      <dgm:prSet/>
      <dgm:spPr/>
      <dgm:t>
        <a:bodyPr/>
        <a:lstStyle/>
        <a:p>
          <a:endParaRPr lang="en-IN"/>
        </a:p>
      </dgm:t>
    </dgm:pt>
    <dgm:pt modelId="{BE2CF60F-C238-48C0-8359-D09252D26CAC}">
      <dgm:prSet/>
      <dgm:spPr>
        <a:noFill/>
        <a:ln>
          <a:solidFill>
            <a:schemeClr val="tx1"/>
          </a:solidFill>
          <a:prstDash val="dashDot"/>
        </a:ln>
      </dgm:spPr>
      <dgm:t>
        <a:bodyPr/>
        <a:lstStyle/>
        <a:p>
          <a:r>
            <a:rPr lang="en-IN" dirty="0">
              <a:solidFill>
                <a:schemeClr val="tx1"/>
              </a:solidFill>
            </a:rPr>
            <a:t>Property/Appliance damage</a:t>
          </a:r>
        </a:p>
      </dgm:t>
    </dgm:pt>
    <dgm:pt modelId="{69EC1161-B978-4768-B089-0F8364ED4887}" type="parTrans" cxnId="{81FA0E12-B638-42C6-A848-4ABB87381EC4}">
      <dgm:prSet/>
      <dgm:spPr/>
      <dgm:t>
        <a:bodyPr/>
        <a:lstStyle/>
        <a:p>
          <a:endParaRPr lang="en-IN"/>
        </a:p>
      </dgm:t>
    </dgm:pt>
    <dgm:pt modelId="{93795391-C958-4017-8812-E242BC161F35}" type="sibTrans" cxnId="{81FA0E12-B638-42C6-A848-4ABB87381EC4}">
      <dgm:prSet/>
      <dgm:spPr/>
      <dgm:t>
        <a:bodyPr/>
        <a:lstStyle/>
        <a:p>
          <a:endParaRPr lang="en-IN"/>
        </a:p>
      </dgm:t>
    </dgm:pt>
    <dgm:pt modelId="{289C9ABC-C5A9-4FAA-B2B2-A4CC836F6FE8}">
      <dgm:prSet/>
      <dgm:spPr/>
      <dgm:t>
        <a:bodyPr/>
        <a:lstStyle/>
        <a:p>
          <a:r>
            <a:rPr lang="en-IN" dirty="0"/>
            <a:t>Human death/injury</a:t>
          </a:r>
        </a:p>
      </dgm:t>
    </dgm:pt>
    <dgm:pt modelId="{A4842E2A-6CEB-4B09-8543-7829D56C87E2}" type="parTrans" cxnId="{667FA2D1-9B96-406C-BCA0-88143FF1EF95}">
      <dgm:prSet/>
      <dgm:spPr/>
      <dgm:t>
        <a:bodyPr/>
        <a:lstStyle/>
        <a:p>
          <a:endParaRPr lang="en-IN"/>
        </a:p>
      </dgm:t>
    </dgm:pt>
    <dgm:pt modelId="{F9B58FD9-2A4F-47D6-8F36-6C8615A0377E}" type="sibTrans" cxnId="{667FA2D1-9B96-406C-BCA0-88143FF1EF95}">
      <dgm:prSet/>
      <dgm:spPr/>
      <dgm:t>
        <a:bodyPr/>
        <a:lstStyle/>
        <a:p>
          <a:endParaRPr lang="en-IN"/>
        </a:p>
      </dgm:t>
    </dgm:pt>
    <dgm:pt modelId="{1E90D98E-21C1-418E-ACDA-6BA2A0B77C84}">
      <dgm:prSet/>
      <dgm:spPr/>
      <dgm:t>
        <a:bodyPr/>
        <a:lstStyle/>
        <a:p>
          <a:r>
            <a:rPr lang="en-IN" dirty="0"/>
            <a:t>Animal death/injury</a:t>
          </a:r>
        </a:p>
      </dgm:t>
    </dgm:pt>
    <dgm:pt modelId="{3B3876F5-9C34-42EF-B7CE-F04E07925876}" type="parTrans" cxnId="{CB797AB7-6069-4828-A5C5-5902A5FE8EF5}">
      <dgm:prSet/>
      <dgm:spPr/>
      <dgm:t>
        <a:bodyPr/>
        <a:lstStyle/>
        <a:p>
          <a:endParaRPr lang="en-IN"/>
        </a:p>
      </dgm:t>
    </dgm:pt>
    <dgm:pt modelId="{A366DDA9-F627-4E68-9517-23179FE12497}" type="sibTrans" cxnId="{CB797AB7-6069-4828-A5C5-5902A5FE8EF5}">
      <dgm:prSet/>
      <dgm:spPr/>
      <dgm:t>
        <a:bodyPr/>
        <a:lstStyle/>
        <a:p>
          <a:endParaRPr lang="en-IN"/>
        </a:p>
      </dgm:t>
    </dgm:pt>
    <dgm:pt modelId="{FCFDD587-379C-4524-9792-6BF0A1BC586D}">
      <dgm:prSet/>
      <dgm:spPr/>
      <dgm:t>
        <a:bodyPr/>
        <a:lstStyle/>
        <a:p>
          <a:r>
            <a:rPr lang="en-IN" dirty="0"/>
            <a:t>Property/Appliance damage</a:t>
          </a:r>
        </a:p>
      </dgm:t>
    </dgm:pt>
    <dgm:pt modelId="{5912B6E9-496E-4626-BD16-DCCA5B73347D}" type="parTrans" cxnId="{75DCB33B-1A24-490C-84C7-BBFF8954FCBB}">
      <dgm:prSet/>
      <dgm:spPr/>
      <dgm:t>
        <a:bodyPr/>
        <a:lstStyle/>
        <a:p>
          <a:endParaRPr lang="en-IN"/>
        </a:p>
      </dgm:t>
    </dgm:pt>
    <dgm:pt modelId="{55351C76-EBE9-44AF-B44C-F716153989CB}" type="sibTrans" cxnId="{75DCB33B-1A24-490C-84C7-BBFF8954FCBB}">
      <dgm:prSet/>
      <dgm:spPr/>
      <dgm:t>
        <a:bodyPr/>
        <a:lstStyle/>
        <a:p>
          <a:endParaRPr lang="en-IN"/>
        </a:p>
      </dgm:t>
    </dgm:pt>
    <dgm:pt modelId="{B94DAEEC-6D48-477D-80AC-1E8709E8658E}" type="pres">
      <dgm:prSet presAssocID="{D2819111-26A2-4982-9E5B-77F54562C59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B26AE9D-E7B0-4273-B9CA-20A652A1F2DC}" type="pres">
      <dgm:prSet presAssocID="{C40A587C-8BA9-4453-8931-79A2E1CD1B8E}" presName="hierRoot1" presStyleCnt="0">
        <dgm:presLayoutVars>
          <dgm:hierBranch val="init"/>
        </dgm:presLayoutVars>
      </dgm:prSet>
      <dgm:spPr/>
    </dgm:pt>
    <dgm:pt modelId="{2920C937-0B05-4695-A632-D1F314694571}" type="pres">
      <dgm:prSet presAssocID="{C40A587C-8BA9-4453-8931-79A2E1CD1B8E}" presName="rootComposite1" presStyleCnt="0"/>
      <dgm:spPr/>
    </dgm:pt>
    <dgm:pt modelId="{1C5C21B4-5929-45E0-9CB8-B0D3CD5FFFD9}" type="pres">
      <dgm:prSet presAssocID="{C40A587C-8BA9-4453-8931-79A2E1CD1B8E}" presName="rootText1" presStyleLbl="node0" presStyleIdx="0" presStyleCnt="1" custScaleX="129074" custScaleY="158874">
        <dgm:presLayoutVars>
          <dgm:chPref val="3"/>
        </dgm:presLayoutVars>
      </dgm:prSet>
      <dgm:spPr/>
    </dgm:pt>
    <dgm:pt modelId="{26857B38-707E-41DB-A37E-EB1D1C8BB078}" type="pres">
      <dgm:prSet presAssocID="{C40A587C-8BA9-4453-8931-79A2E1CD1B8E}" presName="rootConnector1" presStyleLbl="node1" presStyleIdx="0" presStyleCnt="0"/>
      <dgm:spPr/>
    </dgm:pt>
    <dgm:pt modelId="{D15B7112-3DE8-4A09-99BE-F9CC44B1AD8E}" type="pres">
      <dgm:prSet presAssocID="{C40A587C-8BA9-4453-8931-79A2E1CD1B8E}" presName="hierChild2" presStyleCnt="0"/>
      <dgm:spPr/>
    </dgm:pt>
    <dgm:pt modelId="{93920832-2EB5-4D04-B1CE-4065E5F089A3}" type="pres">
      <dgm:prSet presAssocID="{5595CBD7-962B-4C24-93DB-F609E9C94891}" presName="Name37" presStyleLbl="parChTrans1D2" presStyleIdx="0" presStyleCnt="2"/>
      <dgm:spPr/>
    </dgm:pt>
    <dgm:pt modelId="{6E5A8071-4C88-4246-83DF-9C464E7C10D6}" type="pres">
      <dgm:prSet presAssocID="{9C38FDCE-5CD9-4A6F-BD71-E8217BD8E1AC}" presName="hierRoot2" presStyleCnt="0">
        <dgm:presLayoutVars>
          <dgm:hierBranch val="init"/>
        </dgm:presLayoutVars>
      </dgm:prSet>
      <dgm:spPr/>
    </dgm:pt>
    <dgm:pt modelId="{7C6FA04C-2A13-4450-AE49-0010A75F1FFF}" type="pres">
      <dgm:prSet presAssocID="{9C38FDCE-5CD9-4A6F-BD71-E8217BD8E1AC}" presName="rootComposite" presStyleCnt="0"/>
      <dgm:spPr/>
    </dgm:pt>
    <dgm:pt modelId="{A770B98B-71AC-463A-A92D-65EC3D6C2E14}" type="pres">
      <dgm:prSet presAssocID="{9C38FDCE-5CD9-4A6F-BD71-E8217BD8E1AC}" presName="rootText" presStyleLbl="node2" presStyleIdx="0" presStyleCnt="2" custLinFactX="-20642" custLinFactNeighborX="-100000" custLinFactNeighborY="9587">
        <dgm:presLayoutVars>
          <dgm:chPref val="3"/>
        </dgm:presLayoutVars>
      </dgm:prSet>
      <dgm:spPr/>
    </dgm:pt>
    <dgm:pt modelId="{CF0D6222-A910-4707-A824-55B28A2BF2A9}" type="pres">
      <dgm:prSet presAssocID="{9C38FDCE-5CD9-4A6F-BD71-E8217BD8E1AC}" presName="rootConnector" presStyleLbl="node2" presStyleIdx="0" presStyleCnt="2"/>
      <dgm:spPr/>
    </dgm:pt>
    <dgm:pt modelId="{959A8DDA-D228-41A0-B4D4-AA214E4A0152}" type="pres">
      <dgm:prSet presAssocID="{9C38FDCE-5CD9-4A6F-BD71-E8217BD8E1AC}" presName="hierChild4" presStyleCnt="0"/>
      <dgm:spPr/>
    </dgm:pt>
    <dgm:pt modelId="{065154AB-448F-40B3-A786-B2F7127E3D75}" type="pres">
      <dgm:prSet presAssocID="{6A56555F-45F9-4DB1-B9E2-D141BA231F8B}" presName="Name37" presStyleLbl="parChTrans1D3" presStyleIdx="0" presStyleCnt="6"/>
      <dgm:spPr/>
    </dgm:pt>
    <dgm:pt modelId="{F50B3F15-0D65-4F9E-B2FA-D266A2196F38}" type="pres">
      <dgm:prSet presAssocID="{FE3832DD-4C3D-4ADE-B297-C9846CB0B509}" presName="hierRoot2" presStyleCnt="0">
        <dgm:presLayoutVars>
          <dgm:hierBranch val="init"/>
        </dgm:presLayoutVars>
      </dgm:prSet>
      <dgm:spPr/>
    </dgm:pt>
    <dgm:pt modelId="{1DE1C82D-F6FB-4EFF-9E9D-16142FF19739}" type="pres">
      <dgm:prSet presAssocID="{FE3832DD-4C3D-4ADE-B297-C9846CB0B509}" presName="rootComposite" presStyleCnt="0"/>
      <dgm:spPr/>
    </dgm:pt>
    <dgm:pt modelId="{219B614F-C1B7-4EEE-8EA5-0ADEBBF0CF6E}" type="pres">
      <dgm:prSet presAssocID="{FE3832DD-4C3D-4ADE-B297-C9846CB0B509}" presName="rootText" presStyleLbl="node3" presStyleIdx="0" presStyleCnt="6" custLinFactNeighborX="-99869" custLinFactNeighborY="6392">
        <dgm:presLayoutVars>
          <dgm:chPref val="3"/>
        </dgm:presLayoutVars>
      </dgm:prSet>
      <dgm:spPr/>
    </dgm:pt>
    <dgm:pt modelId="{F146A3D5-388D-4ED5-80CE-A1ABDEE3D95F}" type="pres">
      <dgm:prSet presAssocID="{FE3832DD-4C3D-4ADE-B297-C9846CB0B509}" presName="rootConnector" presStyleLbl="node3" presStyleIdx="0" presStyleCnt="6"/>
      <dgm:spPr/>
    </dgm:pt>
    <dgm:pt modelId="{6E10C56D-A76D-4CD2-BB0E-FD5C440486E6}" type="pres">
      <dgm:prSet presAssocID="{FE3832DD-4C3D-4ADE-B297-C9846CB0B509}" presName="hierChild4" presStyleCnt="0"/>
      <dgm:spPr/>
    </dgm:pt>
    <dgm:pt modelId="{4E00BC22-35D5-40E9-9D01-CF0DB210FA7B}" type="pres">
      <dgm:prSet presAssocID="{FE3832DD-4C3D-4ADE-B297-C9846CB0B509}" presName="hierChild5" presStyleCnt="0"/>
      <dgm:spPr/>
    </dgm:pt>
    <dgm:pt modelId="{47A1FE31-2576-497B-B979-D67C516F02E0}" type="pres">
      <dgm:prSet presAssocID="{F9AC13A7-A5A5-421C-ABED-4A4848BEEA48}" presName="Name37" presStyleLbl="parChTrans1D3" presStyleIdx="1" presStyleCnt="6"/>
      <dgm:spPr/>
    </dgm:pt>
    <dgm:pt modelId="{CAB43DC9-D8ED-49B0-84A0-8F8F4316DBAD}" type="pres">
      <dgm:prSet presAssocID="{AECEEE13-00C2-4BDE-BA33-10FCB0538A7E}" presName="hierRoot2" presStyleCnt="0">
        <dgm:presLayoutVars>
          <dgm:hierBranch val="init"/>
        </dgm:presLayoutVars>
      </dgm:prSet>
      <dgm:spPr/>
    </dgm:pt>
    <dgm:pt modelId="{2893D663-4258-4B5F-9BFC-6D096EE385FC}" type="pres">
      <dgm:prSet presAssocID="{AECEEE13-00C2-4BDE-BA33-10FCB0538A7E}" presName="rootComposite" presStyleCnt="0"/>
      <dgm:spPr/>
    </dgm:pt>
    <dgm:pt modelId="{C75BAFD1-071B-4C20-A9E1-2D94B778960A}" type="pres">
      <dgm:prSet presAssocID="{AECEEE13-00C2-4BDE-BA33-10FCB0538A7E}" presName="rootText" presStyleLbl="node3" presStyleIdx="1" presStyleCnt="6" custLinFactNeighborX="-96674" custLinFactNeighborY="11185">
        <dgm:presLayoutVars>
          <dgm:chPref val="3"/>
        </dgm:presLayoutVars>
      </dgm:prSet>
      <dgm:spPr/>
    </dgm:pt>
    <dgm:pt modelId="{20F3E0FB-113D-43F0-BFC3-000469347E15}" type="pres">
      <dgm:prSet presAssocID="{AECEEE13-00C2-4BDE-BA33-10FCB0538A7E}" presName="rootConnector" presStyleLbl="node3" presStyleIdx="1" presStyleCnt="6"/>
      <dgm:spPr/>
    </dgm:pt>
    <dgm:pt modelId="{1E8EE759-0A09-4F48-BD89-441AFB45DDD3}" type="pres">
      <dgm:prSet presAssocID="{AECEEE13-00C2-4BDE-BA33-10FCB0538A7E}" presName="hierChild4" presStyleCnt="0"/>
      <dgm:spPr/>
    </dgm:pt>
    <dgm:pt modelId="{F35C49BB-0BC3-49EA-BE9B-1F76E3A33ACA}" type="pres">
      <dgm:prSet presAssocID="{AECEEE13-00C2-4BDE-BA33-10FCB0538A7E}" presName="hierChild5" presStyleCnt="0"/>
      <dgm:spPr/>
    </dgm:pt>
    <dgm:pt modelId="{484D7E30-09FE-44A2-A6BE-F92CDC034F74}" type="pres">
      <dgm:prSet presAssocID="{69EC1161-B978-4768-B089-0F8364ED4887}" presName="Name37" presStyleLbl="parChTrans1D3" presStyleIdx="2" presStyleCnt="6"/>
      <dgm:spPr/>
    </dgm:pt>
    <dgm:pt modelId="{B21DA43C-1532-46F9-8DF3-0ED5CF766BA4}" type="pres">
      <dgm:prSet presAssocID="{BE2CF60F-C238-48C0-8359-D09252D26CAC}" presName="hierRoot2" presStyleCnt="0">
        <dgm:presLayoutVars>
          <dgm:hierBranch val="init"/>
        </dgm:presLayoutVars>
      </dgm:prSet>
      <dgm:spPr/>
    </dgm:pt>
    <dgm:pt modelId="{33A21309-42E6-419B-880E-D29FC670BD64}" type="pres">
      <dgm:prSet presAssocID="{BE2CF60F-C238-48C0-8359-D09252D26CAC}" presName="rootComposite" presStyleCnt="0"/>
      <dgm:spPr/>
    </dgm:pt>
    <dgm:pt modelId="{87B35A53-7D7B-405C-9818-4F3BAAAE8346}" type="pres">
      <dgm:prSet presAssocID="{BE2CF60F-C238-48C0-8359-D09252D26CAC}" presName="rootText" presStyleLbl="node3" presStyleIdx="2" presStyleCnt="6" custLinFactNeighborX="-97472" custLinFactNeighborY="4794">
        <dgm:presLayoutVars>
          <dgm:chPref val="3"/>
        </dgm:presLayoutVars>
      </dgm:prSet>
      <dgm:spPr/>
    </dgm:pt>
    <dgm:pt modelId="{2F16B599-99BC-4155-8AA7-9418AF0CEC6A}" type="pres">
      <dgm:prSet presAssocID="{BE2CF60F-C238-48C0-8359-D09252D26CAC}" presName="rootConnector" presStyleLbl="node3" presStyleIdx="2" presStyleCnt="6"/>
      <dgm:spPr/>
    </dgm:pt>
    <dgm:pt modelId="{C4C10877-4BF1-4C89-AB0B-F50CC8AC130E}" type="pres">
      <dgm:prSet presAssocID="{BE2CF60F-C238-48C0-8359-D09252D26CAC}" presName="hierChild4" presStyleCnt="0"/>
      <dgm:spPr/>
    </dgm:pt>
    <dgm:pt modelId="{B9B834AE-CE34-4985-9EE9-5796FFA3A925}" type="pres">
      <dgm:prSet presAssocID="{BE2CF60F-C238-48C0-8359-D09252D26CAC}" presName="hierChild5" presStyleCnt="0"/>
      <dgm:spPr/>
    </dgm:pt>
    <dgm:pt modelId="{D10CB9EB-C4EE-428D-91D7-957B75302392}" type="pres">
      <dgm:prSet presAssocID="{9C38FDCE-5CD9-4A6F-BD71-E8217BD8E1AC}" presName="hierChild5" presStyleCnt="0"/>
      <dgm:spPr/>
    </dgm:pt>
    <dgm:pt modelId="{1F6C483D-C5D6-4B5B-890E-F9E3175FE3AC}" type="pres">
      <dgm:prSet presAssocID="{D3685CC3-7780-4661-AD58-9110BE9E5D23}" presName="Name37" presStyleLbl="parChTrans1D2" presStyleIdx="1" presStyleCnt="2"/>
      <dgm:spPr/>
    </dgm:pt>
    <dgm:pt modelId="{8B8B4336-5A66-4166-B173-4F1142656FD7}" type="pres">
      <dgm:prSet presAssocID="{389D6DA5-49E6-4DF2-870F-E4BD9CE3E08A}" presName="hierRoot2" presStyleCnt="0">
        <dgm:presLayoutVars>
          <dgm:hierBranch val="init"/>
        </dgm:presLayoutVars>
      </dgm:prSet>
      <dgm:spPr/>
    </dgm:pt>
    <dgm:pt modelId="{C5ED2565-0D78-4C2D-95B1-EA86633647FB}" type="pres">
      <dgm:prSet presAssocID="{389D6DA5-49E6-4DF2-870F-E4BD9CE3E08A}" presName="rootComposite" presStyleCnt="0"/>
      <dgm:spPr/>
    </dgm:pt>
    <dgm:pt modelId="{4D1F04BD-A4C5-42D2-AC62-74005834D3A3}" type="pres">
      <dgm:prSet presAssocID="{389D6DA5-49E6-4DF2-870F-E4BD9CE3E08A}" presName="rootText" presStyleLbl="node2" presStyleIdx="1" presStyleCnt="2">
        <dgm:presLayoutVars>
          <dgm:chPref val="3"/>
        </dgm:presLayoutVars>
      </dgm:prSet>
      <dgm:spPr/>
    </dgm:pt>
    <dgm:pt modelId="{E404E588-84FF-4D2F-BEFF-E4EF48D03BC3}" type="pres">
      <dgm:prSet presAssocID="{389D6DA5-49E6-4DF2-870F-E4BD9CE3E08A}" presName="rootConnector" presStyleLbl="node2" presStyleIdx="1" presStyleCnt="2"/>
      <dgm:spPr/>
    </dgm:pt>
    <dgm:pt modelId="{5621E325-8EC0-4115-BBCF-7E9DEF5C5A18}" type="pres">
      <dgm:prSet presAssocID="{389D6DA5-49E6-4DF2-870F-E4BD9CE3E08A}" presName="hierChild4" presStyleCnt="0"/>
      <dgm:spPr/>
    </dgm:pt>
    <dgm:pt modelId="{DD956B49-CB79-4EB4-86CF-F054580FB6A0}" type="pres">
      <dgm:prSet presAssocID="{A4842E2A-6CEB-4B09-8543-7829D56C87E2}" presName="Name37" presStyleLbl="parChTrans1D3" presStyleIdx="3" presStyleCnt="6"/>
      <dgm:spPr/>
    </dgm:pt>
    <dgm:pt modelId="{E7D3F4F0-E714-4233-8C46-10F5AAAE0306}" type="pres">
      <dgm:prSet presAssocID="{289C9ABC-C5A9-4FAA-B2B2-A4CC836F6FE8}" presName="hierRoot2" presStyleCnt="0">
        <dgm:presLayoutVars>
          <dgm:hierBranch val="init"/>
        </dgm:presLayoutVars>
      </dgm:prSet>
      <dgm:spPr/>
    </dgm:pt>
    <dgm:pt modelId="{99F89D5B-0662-4132-9E9E-16C90E4E0003}" type="pres">
      <dgm:prSet presAssocID="{289C9ABC-C5A9-4FAA-B2B2-A4CC836F6FE8}" presName="rootComposite" presStyleCnt="0"/>
      <dgm:spPr/>
    </dgm:pt>
    <dgm:pt modelId="{6840CD44-7AA7-4A19-9971-2B24917E43F0}" type="pres">
      <dgm:prSet presAssocID="{289C9ABC-C5A9-4FAA-B2B2-A4CC836F6FE8}" presName="rootText" presStyleLbl="node3" presStyleIdx="3" presStyleCnt="6">
        <dgm:presLayoutVars>
          <dgm:chPref val="3"/>
        </dgm:presLayoutVars>
      </dgm:prSet>
      <dgm:spPr/>
    </dgm:pt>
    <dgm:pt modelId="{3C5392E7-6E69-471C-8AD7-5881314B6347}" type="pres">
      <dgm:prSet presAssocID="{289C9ABC-C5A9-4FAA-B2B2-A4CC836F6FE8}" presName="rootConnector" presStyleLbl="node3" presStyleIdx="3" presStyleCnt="6"/>
      <dgm:spPr/>
    </dgm:pt>
    <dgm:pt modelId="{F32C4C35-2CBD-4234-96C6-F25534B9DD02}" type="pres">
      <dgm:prSet presAssocID="{289C9ABC-C5A9-4FAA-B2B2-A4CC836F6FE8}" presName="hierChild4" presStyleCnt="0"/>
      <dgm:spPr/>
    </dgm:pt>
    <dgm:pt modelId="{F04538C4-3D2F-43EE-992C-AA82B21F6515}" type="pres">
      <dgm:prSet presAssocID="{289C9ABC-C5A9-4FAA-B2B2-A4CC836F6FE8}" presName="hierChild5" presStyleCnt="0"/>
      <dgm:spPr/>
    </dgm:pt>
    <dgm:pt modelId="{934D7EB4-6132-4015-BED7-08A1C40A856B}" type="pres">
      <dgm:prSet presAssocID="{3B3876F5-9C34-42EF-B7CE-F04E07925876}" presName="Name37" presStyleLbl="parChTrans1D3" presStyleIdx="4" presStyleCnt="6"/>
      <dgm:spPr/>
    </dgm:pt>
    <dgm:pt modelId="{CC6767C2-1B92-483F-9173-5A9EC04A3D9A}" type="pres">
      <dgm:prSet presAssocID="{1E90D98E-21C1-418E-ACDA-6BA2A0B77C84}" presName="hierRoot2" presStyleCnt="0">
        <dgm:presLayoutVars>
          <dgm:hierBranch val="init"/>
        </dgm:presLayoutVars>
      </dgm:prSet>
      <dgm:spPr/>
    </dgm:pt>
    <dgm:pt modelId="{5E336DED-3A71-4B16-8FAA-65A37B0510D1}" type="pres">
      <dgm:prSet presAssocID="{1E90D98E-21C1-418E-ACDA-6BA2A0B77C84}" presName="rootComposite" presStyleCnt="0"/>
      <dgm:spPr/>
    </dgm:pt>
    <dgm:pt modelId="{110FC501-A774-4016-8C56-6809EDBE5F39}" type="pres">
      <dgm:prSet presAssocID="{1E90D98E-21C1-418E-ACDA-6BA2A0B77C84}" presName="rootText" presStyleLbl="node3" presStyleIdx="4" presStyleCnt="6">
        <dgm:presLayoutVars>
          <dgm:chPref val="3"/>
        </dgm:presLayoutVars>
      </dgm:prSet>
      <dgm:spPr/>
    </dgm:pt>
    <dgm:pt modelId="{EE848CA7-8CB3-45B6-AAC0-657EA5B59E66}" type="pres">
      <dgm:prSet presAssocID="{1E90D98E-21C1-418E-ACDA-6BA2A0B77C84}" presName="rootConnector" presStyleLbl="node3" presStyleIdx="4" presStyleCnt="6"/>
      <dgm:spPr/>
    </dgm:pt>
    <dgm:pt modelId="{6A449282-A606-464E-826C-61DC032792A5}" type="pres">
      <dgm:prSet presAssocID="{1E90D98E-21C1-418E-ACDA-6BA2A0B77C84}" presName="hierChild4" presStyleCnt="0"/>
      <dgm:spPr/>
    </dgm:pt>
    <dgm:pt modelId="{2463E288-2FFD-475C-8A2E-DE7F03BF8BE0}" type="pres">
      <dgm:prSet presAssocID="{1E90D98E-21C1-418E-ACDA-6BA2A0B77C84}" presName="hierChild5" presStyleCnt="0"/>
      <dgm:spPr/>
    </dgm:pt>
    <dgm:pt modelId="{B6B0F210-0D35-48E1-A9C1-D01B795892A4}" type="pres">
      <dgm:prSet presAssocID="{5912B6E9-496E-4626-BD16-DCCA5B73347D}" presName="Name37" presStyleLbl="parChTrans1D3" presStyleIdx="5" presStyleCnt="6"/>
      <dgm:spPr/>
    </dgm:pt>
    <dgm:pt modelId="{AB076F8F-6FF0-4910-9927-32DF68C81B25}" type="pres">
      <dgm:prSet presAssocID="{FCFDD587-379C-4524-9792-6BF0A1BC586D}" presName="hierRoot2" presStyleCnt="0">
        <dgm:presLayoutVars>
          <dgm:hierBranch val="init"/>
        </dgm:presLayoutVars>
      </dgm:prSet>
      <dgm:spPr/>
    </dgm:pt>
    <dgm:pt modelId="{31B88F2D-8CA2-4A32-821F-8AB563BD3F36}" type="pres">
      <dgm:prSet presAssocID="{FCFDD587-379C-4524-9792-6BF0A1BC586D}" presName="rootComposite" presStyleCnt="0"/>
      <dgm:spPr/>
    </dgm:pt>
    <dgm:pt modelId="{476148A8-77E2-4C06-995F-68D05C2B4FA4}" type="pres">
      <dgm:prSet presAssocID="{FCFDD587-379C-4524-9792-6BF0A1BC586D}" presName="rootText" presStyleLbl="node3" presStyleIdx="5" presStyleCnt="6">
        <dgm:presLayoutVars>
          <dgm:chPref val="3"/>
        </dgm:presLayoutVars>
      </dgm:prSet>
      <dgm:spPr/>
    </dgm:pt>
    <dgm:pt modelId="{1C3CCBB5-950D-414F-92EE-11D0B653F52B}" type="pres">
      <dgm:prSet presAssocID="{FCFDD587-379C-4524-9792-6BF0A1BC586D}" presName="rootConnector" presStyleLbl="node3" presStyleIdx="5" presStyleCnt="6"/>
      <dgm:spPr/>
    </dgm:pt>
    <dgm:pt modelId="{16DC1469-1DFB-4271-9069-4518E8C03DAF}" type="pres">
      <dgm:prSet presAssocID="{FCFDD587-379C-4524-9792-6BF0A1BC586D}" presName="hierChild4" presStyleCnt="0"/>
      <dgm:spPr/>
    </dgm:pt>
    <dgm:pt modelId="{A25F2A6E-CECF-41CE-BFDB-D52E4C08A779}" type="pres">
      <dgm:prSet presAssocID="{FCFDD587-379C-4524-9792-6BF0A1BC586D}" presName="hierChild5" presStyleCnt="0"/>
      <dgm:spPr/>
    </dgm:pt>
    <dgm:pt modelId="{A2A9C5F2-51B3-4B00-BF32-0429CA8DA1CF}" type="pres">
      <dgm:prSet presAssocID="{389D6DA5-49E6-4DF2-870F-E4BD9CE3E08A}" presName="hierChild5" presStyleCnt="0"/>
      <dgm:spPr/>
    </dgm:pt>
    <dgm:pt modelId="{5826CD67-5029-4FB5-8F23-947004FBC38C}" type="pres">
      <dgm:prSet presAssocID="{C40A587C-8BA9-4453-8931-79A2E1CD1B8E}" presName="hierChild3" presStyleCnt="0"/>
      <dgm:spPr/>
    </dgm:pt>
  </dgm:ptLst>
  <dgm:cxnLst>
    <dgm:cxn modelId="{F7800607-B3EC-4DD6-B511-9A726104E167}" type="presOf" srcId="{9C38FDCE-5CD9-4A6F-BD71-E8217BD8E1AC}" destId="{CF0D6222-A910-4707-A824-55B28A2BF2A9}" srcOrd="1" destOrd="0" presId="urn:microsoft.com/office/officeart/2005/8/layout/orgChart1"/>
    <dgm:cxn modelId="{39ED0A0A-F5C5-4833-B6D5-EFE41790A27A}" type="presOf" srcId="{289C9ABC-C5A9-4FAA-B2B2-A4CC836F6FE8}" destId="{6840CD44-7AA7-4A19-9971-2B24917E43F0}" srcOrd="0" destOrd="0" presId="urn:microsoft.com/office/officeart/2005/8/layout/orgChart1"/>
    <dgm:cxn modelId="{81FA0E12-B638-42C6-A848-4ABB87381EC4}" srcId="{9C38FDCE-5CD9-4A6F-BD71-E8217BD8E1AC}" destId="{BE2CF60F-C238-48C0-8359-D09252D26CAC}" srcOrd="2" destOrd="0" parTransId="{69EC1161-B978-4768-B089-0F8364ED4887}" sibTransId="{93795391-C958-4017-8812-E242BC161F35}"/>
    <dgm:cxn modelId="{FFD9D11A-B6F1-48C7-AF87-44B5E0B79CC1}" type="presOf" srcId="{5912B6E9-496E-4626-BD16-DCCA5B73347D}" destId="{B6B0F210-0D35-48E1-A9C1-D01B795892A4}" srcOrd="0" destOrd="0" presId="urn:microsoft.com/office/officeart/2005/8/layout/orgChart1"/>
    <dgm:cxn modelId="{B1AD331E-A9B6-445E-B9F5-BF69058B4B27}" type="presOf" srcId="{A4842E2A-6CEB-4B09-8543-7829D56C87E2}" destId="{DD956B49-CB79-4EB4-86CF-F054580FB6A0}" srcOrd="0" destOrd="0" presId="urn:microsoft.com/office/officeart/2005/8/layout/orgChart1"/>
    <dgm:cxn modelId="{8CEF6B24-2F84-46DC-B5E1-BADE9E683780}" srcId="{9C38FDCE-5CD9-4A6F-BD71-E8217BD8E1AC}" destId="{FE3832DD-4C3D-4ADE-B297-C9846CB0B509}" srcOrd="0" destOrd="0" parTransId="{6A56555F-45F9-4DB1-B9E2-D141BA231F8B}" sibTransId="{1E263E63-65E3-495C-9169-C96CF04D637B}"/>
    <dgm:cxn modelId="{B4D0192B-6AD0-426E-AF45-0A03A87259F3}" srcId="{D2819111-26A2-4982-9E5B-77F54562C59F}" destId="{C40A587C-8BA9-4453-8931-79A2E1CD1B8E}" srcOrd="0" destOrd="0" parTransId="{9AFF792C-5F87-4AB4-8559-A85B44A58129}" sibTransId="{57C17682-938B-4F0E-B1D3-43E48E0E7431}"/>
    <dgm:cxn modelId="{490A3030-3B41-419F-96E8-75A37B89FFE9}" type="presOf" srcId="{D3685CC3-7780-4661-AD58-9110BE9E5D23}" destId="{1F6C483D-C5D6-4B5B-890E-F9E3175FE3AC}" srcOrd="0" destOrd="0" presId="urn:microsoft.com/office/officeart/2005/8/layout/orgChart1"/>
    <dgm:cxn modelId="{1CCDBD30-2570-4338-B423-CDA64E5D77FF}" type="presOf" srcId="{D2819111-26A2-4982-9E5B-77F54562C59F}" destId="{B94DAEEC-6D48-477D-80AC-1E8709E8658E}" srcOrd="0" destOrd="0" presId="urn:microsoft.com/office/officeart/2005/8/layout/orgChart1"/>
    <dgm:cxn modelId="{1A4E6835-2541-40C5-A955-9BB84B8A280B}" type="presOf" srcId="{F9AC13A7-A5A5-421C-ABED-4A4848BEEA48}" destId="{47A1FE31-2576-497B-B979-D67C516F02E0}" srcOrd="0" destOrd="0" presId="urn:microsoft.com/office/officeart/2005/8/layout/orgChart1"/>
    <dgm:cxn modelId="{75DCB33B-1A24-490C-84C7-BBFF8954FCBB}" srcId="{389D6DA5-49E6-4DF2-870F-E4BD9CE3E08A}" destId="{FCFDD587-379C-4524-9792-6BF0A1BC586D}" srcOrd="2" destOrd="0" parTransId="{5912B6E9-496E-4626-BD16-DCCA5B73347D}" sibTransId="{55351C76-EBE9-44AF-B44C-F716153989CB}"/>
    <dgm:cxn modelId="{1F8A653C-AD5C-4C77-84C2-9D5A51230E88}" type="presOf" srcId="{C40A587C-8BA9-4453-8931-79A2E1CD1B8E}" destId="{26857B38-707E-41DB-A37E-EB1D1C8BB078}" srcOrd="1" destOrd="0" presId="urn:microsoft.com/office/officeart/2005/8/layout/orgChart1"/>
    <dgm:cxn modelId="{31FB1A5B-6AB2-4BAE-8B3D-FD42496055D9}" type="presOf" srcId="{FCFDD587-379C-4524-9792-6BF0A1BC586D}" destId="{476148A8-77E2-4C06-995F-68D05C2B4FA4}" srcOrd="0" destOrd="0" presId="urn:microsoft.com/office/officeart/2005/8/layout/orgChart1"/>
    <dgm:cxn modelId="{2FE1E462-80EE-4169-B429-EF12196B837F}" type="presOf" srcId="{AECEEE13-00C2-4BDE-BA33-10FCB0538A7E}" destId="{20F3E0FB-113D-43F0-BFC3-000469347E15}" srcOrd="1" destOrd="0" presId="urn:microsoft.com/office/officeart/2005/8/layout/orgChart1"/>
    <dgm:cxn modelId="{40943A6A-EDAD-4630-9C7C-ECC70F04D2AE}" type="presOf" srcId="{3B3876F5-9C34-42EF-B7CE-F04E07925876}" destId="{934D7EB4-6132-4015-BED7-08A1C40A856B}" srcOrd="0" destOrd="0" presId="urn:microsoft.com/office/officeart/2005/8/layout/orgChart1"/>
    <dgm:cxn modelId="{E7AE2F6C-78AC-47CC-A2DE-C2AC70E8A401}" type="presOf" srcId="{6A56555F-45F9-4DB1-B9E2-D141BA231F8B}" destId="{065154AB-448F-40B3-A786-B2F7127E3D75}" srcOrd="0" destOrd="0" presId="urn:microsoft.com/office/officeart/2005/8/layout/orgChart1"/>
    <dgm:cxn modelId="{4BA80B53-58B5-45AE-95F5-B870204F2760}" type="presOf" srcId="{5595CBD7-962B-4C24-93DB-F609E9C94891}" destId="{93920832-2EB5-4D04-B1CE-4065E5F089A3}" srcOrd="0" destOrd="0" presId="urn:microsoft.com/office/officeart/2005/8/layout/orgChart1"/>
    <dgm:cxn modelId="{7A720F55-5FF4-419A-BD3F-3EA0478DFF72}" srcId="{9C38FDCE-5CD9-4A6F-BD71-E8217BD8E1AC}" destId="{AECEEE13-00C2-4BDE-BA33-10FCB0538A7E}" srcOrd="1" destOrd="0" parTransId="{F9AC13A7-A5A5-421C-ABED-4A4848BEEA48}" sibTransId="{40BB5523-98CE-4E72-92E7-BA5E3518B041}"/>
    <dgm:cxn modelId="{1DBDB491-813C-43DD-816E-1B6FD3E7BAC9}" type="presOf" srcId="{FE3832DD-4C3D-4ADE-B297-C9846CB0B509}" destId="{219B614F-C1B7-4EEE-8EA5-0ADEBBF0CF6E}" srcOrd="0" destOrd="0" presId="urn:microsoft.com/office/officeart/2005/8/layout/orgChart1"/>
    <dgm:cxn modelId="{32D4F797-313E-48BE-A3C8-7D304FF9CEDC}" type="presOf" srcId="{AECEEE13-00C2-4BDE-BA33-10FCB0538A7E}" destId="{C75BAFD1-071B-4C20-A9E1-2D94B778960A}" srcOrd="0" destOrd="0" presId="urn:microsoft.com/office/officeart/2005/8/layout/orgChart1"/>
    <dgm:cxn modelId="{B74BB69B-1F6B-4430-A722-26BDF79C29E8}" type="presOf" srcId="{FCFDD587-379C-4524-9792-6BF0A1BC586D}" destId="{1C3CCBB5-950D-414F-92EE-11D0B653F52B}" srcOrd="1" destOrd="0" presId="urn:microsoft.com/office/officeart/2005/8/layout/orgChart1"/>
    <dgm:cxn modelId="{8A5DC7A0-7D7C-4103-AED6-752D7F409533}" type="presOf" srcId="{1E90D98E-21C1-418E-ACDA-6BA2A0B77C84}" destId="{110FC501-A774-4016-8C56-6809EDBE5F39}" srcOrd="0" destOrd="0" presId="urn:microsoft.com/office/officeart/2005/8/layout/orgChart1"/>
    <dgm:cxn modelId="{6B76EBA1-EB97-42AF-80DC-371AF0CEB416}" type="presOf" srcId="{BE2CF60F-C238-48C0-8359-D09252D26CAC}" destId="{87B35A53-7D7B-405C-9818-4F3BAAAE8346}" srcOrd="0" destOrd="0" presId="urn:microsoft.com/office/officeart/2005/8/layout/orgChart1"/>
    <dgm:cxn modelId="{373F05B4-32AD-45B9-851F-2B00C21E5D3D}" type="presOf" srcId="{FE3832DD-4C3D-4ADE-B297-C9846CB0B509}" destId="{F146A3D5-388D-4ED5-80CE-A1ABDEE3D95F}" srcOrd="1" destOrd="0" presId="urn:microsoft.com/office/officeart/2005/8/layout/orgChart1"/>
    <dgm:cxn modelId="{FE7D1CB6-D846-460E-B444-9605E060E2EE}" type="presOf" srcId="{389D6DA5-49E6-4DF2-870F-E4BD9CE3E08A}" destId="{E404E588-84FF-4D2F-BEFF-E4EF48D03BC3}" srcOrd="1" destOrd="0" presId="urn:microsoft.com/office/officeart/2005/8/layout/orgChart1"/>
    <dgm:cxn modelId="{CB797AB7-6069-4828-A5C5-5902A5FE8EF5}" srcId="{389D6DA5-49E6-4DF2-870F-E4BD9CE3E08A}" destId="{1E90D98E-21C1-418E-ACDA-6BA2A0B77C84}" srcOrd="1" destOrd="0" parTransId="{3B3876F5-9C34-42EF-B7CE-F04E07925876}" sibTransId="{A366DDA9-F627-4E68-9517-23179FE12497}"/>
    <dgm:cxn modelId="{45475AC2-3BAD-4C84-B395-3F526B62B7CE}" type="presOf" srcId="{1E90D98E-21C1-418E-ACDA-6BA2A0B77C84}" destId="{EE848CA7-8CB3-45B6-AAC0-657EA5B59E66}" srcOrd="1" destOrd="0" presId="urn:microsoft.com/office/officeart/2005/8/layout/orgChart1"/>
    <dgm:cxn modelId="{57DC0FC3-D608-471E-9E0B-2585C5F80272}" type="presOf" srcId="{BE2CF60F-C238-48C0-8359-D09252D26CAC}" destId="{2F16B599-99BC-4155-8AA7-9418AF0CEC6A}" srcOrd="1" destOrd="0" presId="urn:microsoft.com/office/officeart/2005/8/layout/orgChart1"/>
    <dgm:cxn modelId="{A6D559CB-C863-4AC5-85E0-09C92BCA0F22}" srcId="{C40A587C-8BA9-4453-8931-79A2E1CD1B8E}" destId="{389D6DA5-49E6-4DF2-870F-E4BD9CE3E08A}" srcOrd="1" destOrd="0" parTransId="{D3685CC3-7780-4661-AD58-9110BE9E5D23}" sibTransId="{50DD13F8-0900-4FC4-B42B-800696FEF62A}"/>
    <dgm:cxn modelId="{2D2CB4CD-5DD3-4933-B66F-56AC324B7E72}" type="presOf" srcId="{389D6DA5-49E6-4DF2-870F-E4BD9CE3E08A}" destId="{4D1F04BD-A4C5-42D2-AC62-74005834D3A3}" srcOrd="0" destOrd="0" presId="urn:microsoft.com/office/officeart/2005/8/layout/orgChart1"/>
    <dgm:cxn modelId="{667FA2D1-9B96-406C-BCA0-88143FF1EF95}" srcId="{389D6DA5-49E6-4DF2-870F-E4BD9CE3E08A}" destId="{289C9ABC-C5A9-4FAA-B2B2-A4CC836F6FE8}" srcOrd="0" destOrd="0" parTransId="{A4842E2A-6CEB-4B09-8543-7829D56C87E2}" sibTransId="{F9B58FD9-2A4F-47D6-8F36-6C8615A0377E}"/>
    <dgm:cxn modelId="{18D5ADD1-138B-4819-A8F3-E36062F51957}" type="presOf" srcId="{69EC1161-B978-4768-B089-0F8364ED4887}" destId="{484D7E30-09FE-44A2-A6BE-F92CDC034F74}" srcOrd="0" destOrd="0" presId="urn:microsoft.com/office/officeart/2005/8/layout/orgChart1"/>
    <dgm:cxn modelId="{A14E12F0-FD91-43D2-A70B-79F432C1731F}" srcId="{C40A587C-8BA9-4453-8931-79A2E1CD1B8E}" destId="{9C38FDCE-5CD9-4A6F-BD71-E8217BD8E1AC}" srcOrd="0" destOrd="0" parTransId="{5595CBD7-962B-4C24-93DB-F609E9C94891}" sibTransId="{4F2272B3-E1D3-4744-9C70-0E72B4939501}"/>
    <dgm:cxn modelId="{5C58C7F2-F30F-4BCE-8DC5-29227FFA08A4}" type="presOf" srcId="{9C38FDCE-5CD9-4A6F-BD71-E8217BD8E1AC}" destId="{A770B98B-71AC-463A-A92D-65EC3D6C2E14}" srcOrd="0" destOrd="0" presId="urn:microsoft.com/office/officeart/2005/8/layout/orgChart1"/>
    <dgm:cxn modelId="{495AAEF5-7208-455E-88A6-13E11A2C8152}" type="presOf" srcId="{289C9ABC-C5A9-4FAA-B2B2-A4CC836F6FE8}" destId="{3C5392E7-6E69-471C-8AD7-5881314B6347}" srcOrd="1" destOrd="0" presId="urn:microsoft.com/office/officeart/2005/8/layout/orgChart1"/>
    <dgm:cxn modelId="{9A3B02FE-53F4-4A17-9A28-7D34F390929D}" type="presOf" srcId="{C40A587C-8BA9-4453-8931-79A2E1CD1B8E}" destId="{1C5C21B4-5929-45E0-9CB8-B0D3CD5FFFD9}" srcOrd="0" destOrd="0" presId="urn:microsoft.com/office/officeart/2005/8/layout/orgChart1"/>
    <dgm:cxn modelId="{1D7769FA-BAF3-4635-9C0A-1D3FDA4E0003}" type="presParOf" srcId="{B94DAEEC-6D48-477D-80AC-1E8709E8658E}" destId="{FB26AE9D-E7B0-4273-B9CA-20A652A1F2DC}" srcOrd="0" destOrd="0" presId="urn:microsoft.com/office/officeart/2005/8/layout/orgChart1"/>
    <dgm:cxn modelId="{71E6D1E5-3151-4650-98D5-064DC5C447B9}" type="presParOf" srcId="{FB26AE9D-E7B0-4273-B9CA-20A652A1F2DC}" destId="{2920C937-0B05-4695-A632-D1F314694571}" srcOrd="0" destOrd="0" presId="urn:microsoft.com/office/officeart/2005/8/layout/orgChart1"/>
    <dgm:cxn modelId="{6A5DD105-75AA-4367-9BDA-041F702D8AFF}" type="presParOf" srcId="{2920C937-0B05-4695-A632-D1F314694571}" destId="{1C5C21B4-5929-45E0-9CB8-B0D3CD5FFFD9}" srcOrd="0" destOrd="0" presId="urn:microsoft.com/office/officeart/2005/8/layout/orgChart1"/>
    <dgm:cxn modelId="{16940AD3-316C-41C1-BAEC-ED3DA08F2682}" type="presParOf" srcId="{2920C937-0B05-4695-A632-D1F314694571}" destId="{26857B38-707E-41DB-A37E-EB1D1C8BB078}" srcOrd="1" destOrd="0" presId="urn:microsoft.com/office/officeart/2005/8/layout/orgChart1"/>
    <dgm:cxn modelId="{10C00C6E-63E4-47AC-BAA2-A122B52E7402}" type="presParOf" srcId="{FB26AE9D-E7B0-4273-B9CA-20A652A1F2DC}" destId="{D15B7112-3DE8-4A09-99BE-F9CC44B1AD8E}" srcOrd="1" destOrd="0" presId="urn:microsoft.com/office/officeart/2005/8/layout/orgChart1"/>
    <dgm:cxn modelId="{0DA1AE91-55C5-49C9-B01B-C76B39B25769}" type="presParOf" srcId="{D15B7112-3DE8-4A09-99BE-F9CC44B1AD8E}" destId="{93920832-2EB5-4D04-B1CE-4065E5F089A3}" srcOrd="0" destOrd="0" presId="urn:microsoft.com/office/officeart/2005/8/layout/orgChart1"/>
    <dgm:cxn modelId="{147FD174-6EC7-4D8E-AE10-43C10D080675}" type="presParOf" srcId="{D15B7112-3DE8-4A09-99BE-F9CC44B1AD8E}" destId="{6E5A8071-4C88-4246-83DF-9C464E7C10D6}" srcOrd="1" destOrd="0" presId="urn:microsoft.com/office/officeart/2005/8/layout/orgChart1"/>
    <dgm:cxn modelId="{1A78C079-10E8-47B2-95A7-D4C495DDD9D5}" type="presParOf" srcId="{6E5A8071-4C88-4246-83DF-9C464E7C10D6}" destId="{7C6FA04C-2A13-4450-AE49-0010A75F1FFF}" srcOrd="0" destOrd="0" presId="urn:microsoft.com/office/officeart/2005/8/layout/orgChart1"/>
    <dgm:cxn modelId="{DDBAF690-125C-43CC-AC7C-59BD398BE7E1}" type="presParOf" srcId="{7C6FA04C-2A13-4450-AE49-0010A75F1FFF}" destId="{A770B98B-71AC-463A-A92D-65EC3D6C2E14}" srcOrd="0" destOrd="0" presId="urn:microsoft.com/office/officeart/2005/8/layout/orgChart1"/>
    <dgm:cxn modelId="{12C71B86-48BB-414E-9F64-67CD365DA800}" type="presParOf" srcId="{7C6FA04C-2A13-4450-AE49-0010A75F1FFF}" destId="{CF0D6222-A910-4707-A824-55B28A2BF2A9}" srcOrd="1" destOrd="0" presId="urn:microsoft.com/office/officeart/2005/8/layout/orgChart1"/>
    <dgm:cxn modelId="{4B7B2095-8761-4779-9EE1-908AEC0F6F49}" type="presParOf" srcId="{6E5A8071-4C88-4246-83DF-9C464E7C10D6}" destId="{959A8DDA-D228-41A0-B4D4-AA214E4A0152}" srcOrd="1" destOrd="0" presId="urn:microsoft.com/office/officeart/2005/8/layout/orgChart1"/>
    <dgm:cxn modelId="{8D81E2B1-2EE8-4FC8-827F-4F9CD0CB68A2}" type="presParOf" srcId="{959A8DDA-D228-41A0-B4D4-AA214E4A0152}" destId="{065154AB-448F-40B3-A786-B2F7127E3D75}" srcOrd="0" destOrd="0" presId="urn:microsoft.com/office/officeart/2005/8/layout/orgChart1"/>
    <dgm:cxn modelId="{158E9D35-EB58-400B-8090-24CFB3BB4006}" type="presParOf" srcId="{959A8DDA-D228-41A0-B4D4-AA214E4A0152}" destId="{F50B3F15-0D65-4F9E-B2FA-D266A2196F38}" srcOrd="1" destOrd="0" presId="urn:microsoft.com/office/officeart/2005/8/layout/orgChart1"/>
    <dgm:cxn modelId="{8EEB224D-8960-4712-B5B2-F7D87AA26527}" type="presParOf" srcId="{F50B3F15-0D65-4F9E-B2FA-D266A2196F38}" destId="{1DE1C82D-F6FB-4EFF-9E9D-16142FF19739}" srcOrd="0" destOrd="0" presId="urn:microsoft.com/office/officeart/2005/8/layout/orgChart1"/>
    <dgm:cxn modelId="{D3DB922C-BB59-46DE-87CD-2F0025FF191F}" type="presParOf" srcId="{1DE1C82D-F6FB-4EFF-9E9D-16142FF19739}" destId="{219B614F-C1B7-4EEE-8EA5-0ADEBBF0CF6E}" srcOrd="0" destOrd="0" presId="urn:microsoft.com/office/officeart/2005/8/layout/orgChart1"/>
    <dgm:cxn modelId="{D592E60A-D655-4D0E-93A4-245B96F010AB}" type="presParOf" srcId="{1DE1C82D-F6FB-4EFF-9E9D-16142FF19739}" destId="{F146A3D5-388D-4ED5-80CE-A1ABDEE3D95F}" srcOrd="1" destOrd="0" presId="urn:microsoft.com/office/officeart/2005/8/layout/orgChart1"/>
    <dgm:cxn modelId="{EFC0CDBD-778E-4F50-9D08-8F8AAABE4FF2}" type="presParOf" srcId="{F50B3F15-0D65-4F9E-B2FA-D266A2196F38}" destId="{6E10C56D-A76D-4CD2-BB0E-FD5C440486E6}" srcOrd="1" destOrd="0" presId="urn:microsoft.com/office/officeart/2005/8/layout/orgChart1"/>
    <dgm:cxn modelId="{652042E3-8A8A-4CF8-B0FB-D169AAAA0A49}" type="presParOf" srcId="{F50B3F15-0D65-4F9E-B2FA-D266A2196F38}" destId="{4E00BC22-35D5-40E9-9D01-CF0DB210FA7B}" srcOrd="2" destOrd="0" presId="urn:microsoft.com/office/officeart/2005/8/layout/orgChart1"/>
    <dgm:cxn modelId="{E5B9E577-4F5A-400E-BB03-6EE8936EB9E3}" type="presParOf" srcId="{959A8DDA-D228-41A0-B4D4-AA214E4A0152}" destId="{47A1FE31-2576-497B-B979-D67C516F02E0}" srcOrd="2" destOrd="0" presId="urn:microsoft.com/office/officeart/2005/8/layout/orgChart1"/>
    <dgm:cxn modelId="{6CE1F57A-87E0-4688-BBA9-EDF2723A690E}" type="presParOf" srcId="{959A8DDA-D228-41A0-B4D4-AA214E4A0152}" destId="{CAB43DC9-D8ED-49B0-84A0-8F8F4316DBAD}" srcOrd="3" destOrd="0" presId="urn:microsoft.com/office/officeart/2005/8/layout/orgChart1"/>
    <dgm:cxn modelId="{9AAA1BD7-CAC8-4C42-A3F6-9C7B21DABA3D}" type="presParOf" srcId="{CAB43DC9-D8ED-49B0-84A0-8F8F4316DBAD}" destId="{2893D663-4258-4B5F-9BFC-6D096EE385FC}" srcOrd="0" destOrd="0" presId="urn:microsoft.com/office/officeart/2005/8/layout/orgChart1"/>
    <dgm:cxn modelId="{1197EE74-D5CC-49A1-AE6D-79841D5F6B95}" type="presParOf" srcId="{2893D663-4258-4B5F-9BFC-6D096EE385FC}" destId="{C75BAFD1-071B-4C20-A9E1-2D94B778960A}" srcOrd="0" destOrd="0" presId="urn:microsoft.com/office/officeart/2005/8/layout/orgChart1"/>
    <dgm:cxn modelId="{A7ABCAC9-7224-4B3F-815E-9962C226CB70}" type="presParOf" srcId="{2893D663-4258-4B5F-9BFC-6D096EE385FC}" destId="{20F3E0FB-113D-43F0-BFC3-000469347E15}" srcOrd="1" destOrd="0" presId="urn:microsoft.com/office/officeart/2005/8/layout/orgChart1"/>
    <dgm:cxn modelId="{245642A1-293E-406A-B41C-11C81ADAF93F}" type="presParOf" srcId="{CAB43DC9-D8ED-49B0-84A0-8F8F4316DBAD}" destId="{1E8EE759-0A09-4F48-BD89-441AFB45DDD3}" srcOrd="1" destOrd="0" presId="urn:microsoft.com/office/officeart/2005/8/layout/orgChart1"/>
    <dgm:cxn modelId="{8410443E-2951-449E-8D5F-88D7F92E9102}" type="presParOf" srcId="{CAB43DC9-D8ED-49B0-84A0-8F8F4316DBAD}" destId="{F35C49BB-0BC3-49EA-BE9B-1F76E3A33ACA}" srcOrd="2" destOrd="0" presId="urn:microsoft.com/office/officeart/2005/8/layout/orgChart1"/>
    <dgm:cxn modelId="{B7DCBB73-6516-4A87-AE92-2E16031F87A6}" type="presParOf" srcId="{959A8DDA-D228-41A0-B4D4-AA214E4A0152}" destId="{484D7E30-09FE-44A2-A6BE-F92CDC034F74}" srcOrd="4" destOrd="0" presId="urn:microsoft.com/office/officeart/2005/8/layout/orgChart1"/>
    <dgm:cxn modelId="{584296FC-8DC6-42BE-9458-67069C9674CE}" type="presParOf" srcId="{959A8DDA-D228-41A0-B4D4-AA214E4A0152}" destId="{B21DA43C-1532-46F9-8DF3-0ED5CF766BA4}" srcOrd="5" destOrd="0" presId="urn:microsoft.com/office/officeart/2005/8/layout/orgChart1"/>
    <dgm:cxn modelId="{A4899599-24C9-462F-AE45-17D2A155A7B9}" type="presParOf" srcId="{B21DA43C-1532-46F9-8DF3-0ED5CF766BA4}" destId="{33A21309-42E6-419B-880E-D29FC670BD64}" srcOrd="0" destOrd="0" presId="urn:microsoft.com/office/officeart/2005/8/layout/orgChart1"/>
    <dgm:cxn modelId="{C8156D92-A234-4F8A-A5D4-27CE4EB7B995}" type="presParOf" srcId="{33A21309-42E6-419B-880E-D29FC670BD64}" destId="{87B35A53-7D7B-405C-9818-4F3BAAAE8346}" srcOrd="0" destOrd="0" presId="urn:microsoft.com/office/officeart/2005/8/layout/orgChart1"/>
    <dgm:cxn modelId="{D2F19351-3816-424A-9B5C-169D3062977F}" type="presParOf" srcId="{33A21309-42E6-419B-880E-D29FC670BD64}" destId="{2F16B599-99BC-4155-8AA7-9418AF0CEC6A}" srcOrd="1" destOrd="0" presId="urn:microsoft.com/office/officeart/2005/8/layout/orgChart1"/>
    <dgm:cxn modelId="{0F997E68-CCAF-43FC-844F-7518C4803B11}" type="presParOf" srcId="{B21DA43C-1532-46F9-8DF3-0ED5CF766BA4}" destId="{C4C10877-4BF1-4C89-AB0B-F50CC8AC130E}" srcOrd="1" destOrd="0" presId="urn:microsoft.com/office/officeart/2005/8/layout/orgChart1"/>
    <dgm:cxn modelId="{7CDC8BBE-8D05-49D6-8AC3-661133B6799B}" type="presParOf" srcId="{B21DA43C-1532-46F9-8DF3-0ED5CF766BA4}" destId="{B9B834AE-CE34-4985-9EE9-5796FFA3A925}" srcOrd="2" destOrd="0" presId="urn:microsoft.com/office/officeart/2005/8/layout/orgChart1"/>
    <dgm:cxn modelId="{413831E6-CCB0-4BC5-A2A7-A381C9FFE3B0}" type="presParOf" srcId="{6E5A8071-4C88-4246-83DF-9C464E7C10D6}" destId="{D10CB9EB-C4EE-428D-91D7-957B75302392}" srcOrd="2" destOrd="0" presId="urn:microsoft.com/office/officeart/2005/8/layout/orgChart1"/>
    <dgm:cxn modelId="{12D820DF-9DBB-4781-98F0-7E31AE5BBC57}" type="presParOf" srcId="{D15B7112-3DE8-4A09-99BE-F9CC44B1AD8E}" destId="{1F6C483D-C5D6-4B5B-890E-F9E3175FE3AC}" srcOrd="2" destOrd="0" presId="urn:microsoft.com/office/officeart/2005/8/layout/orgChart1"/>
    <dgm:cxn modelId="{6C714035-F65E-4967-964F-C44D2FEC737D}" type="presParOf" srcId="{D15B7112-3DE8-4A09-99BE-F9CC44B1AD8E}" destId="{8B8B4336-5A66-4166-B173-4F1142656FD7}" srcOrd="3" destOrd="0" presId="urn:microsoft.com/office/officeart/2005/8/layout/orgChart1"/>
    <dgm:cxn modelId="{91A9388D-6AFD-4803-B87D-7C82B3C2AE15}" type="presParOf" srcId="{8B8B4336-5A66-4166-B173-4F1142656FD7}" destId="{C5ED2565-0D78-4C2D-95B1-EA86633647FB}" srcOrd="0" destOrd="0" presId="urn:microsoft.com/office/officeart/2005/8/layout/orgChart1"/>
    <dgm:cxn modelId="{E5214507-F2C1-4051-888C-1FFC243EFCD8}" type="presParOf" srcId="{C5ED2565-0D78-4C2D-95B1-EA86633647FB}" destId="{4D1F04BD-A4C5-42D2-AC62-74005834D3A3}" srcOrd="0" destOrd="0" presId="urn:microsoft.com/office/officeart/2005/8/layout/orgChart1"/>
    <dgm:cxn modelId="{6817BAFA-5F6C-4F5B-9ED0-94B54BEFE615}" type="presParOf" srcId="{C5ED2565-0D78-4C2D-95B1-EA86633647FB}" destId="{E404E588-84FF-4D2F-BEFF-E4EF48D03BC3}" srcOrd="1" destOrd="0" presId="urn:microsoft.com/office/officeart/2005/8/layout/orgChart1"/>
    <dgm:cxn modelId="{4D235C45-74C2-45BC-9DFA-36C657863B61}" type="presParOf" srcId="{8B8B4336-5A66-4166-B173-4F1142656FD7}" destId="{5621E325-8EC0-4115-BBCF-7E9DEF5C5A18}" srcOrd="1" destOrd="0" presId="urn:microsoft.com/office/officeart/2005/8/layout/orgChart1"/>
    <dgm:cxn modelId="{C24715DA-4C39-4714-B433-B1830F64FCD5}" type="presParOf" srcId="{5621E325-8EC0-4115-BBCF-7E9DEF5C5A18}" destId="{DD956B49-CB79-4EB4-86CF-F054580FB6A0}" srcOrd="0" destOrd="0" presId="urn:microsoft.com/office/officeart/2005/8/layout/orgChart1"/>
    <dgm:cxn modelId="{D1314822-BC9C-4A84-BB9F-3E6E1479537D}" type="presParOf" srcId="{5621E325-8EC0-4115-BBCF-7E9DEF5C5A18}" destId="{E7D3F4F0-E714-4233-8C46-10F5AAAE0306}" srcOrd="1" destOrd="0" presId="urn:microsoft.com/office/officeart/2005/8/layout/orgChart1"/>
    <dgm:cxn modelId="{6F6A233B-70E6-4DD3-B1B7-4919261B9CFB}" type="presParOf" srcId="{E7D3F4F0-E714-4233-8C46-10F5AAAE0306}" destId="{99F89D5B-0662-4132-9E9E-16C90E4E0003}" srcOrd="0" destOrd="0" presId="urn:microsoft.com/office/officeart/2005/8/layout/orgChart1"/>
    <dgm:cxn modelId="{445F53C2-9BC9-4010-85DA-2BE0C0907123}" type="presParOf" srcId="{99F89D5B-0662-4132-9E9E-16C90E4E0003}" destId="{6840CD44-7AA7-4A19-9971-2B24917E43F0}" srcOrd="0" destOrd="0" presId="urn:microsoft.com/office/officeart/2005/8/layout/orgChart1"/>
    <dgm:cxn modelId="{B63A317C-13AD-431A-8DD1-2EBC7DFAC3EC}" type="presParOf" srcId="{99F89D5B-0662-4132-9E9E-16C90E4E0003}" destId="{3C5392E7-6E69-471C-8AD7-5881314B6347}" srcOrd="1" destOrd="0" presId="urn:microsoft.com/office/officeart/2005/8/layout/orgChart1"/>
    <dgm:cxn modelId="{AB7836B5-46A7-4813-80C4-B2870979931A}" type="presParOf" srcId="{E7D3F4F0-E714-4233-8C46-10F5AAAE0306}" destId="{F32C4C35-2CBD-4234-96C6-F25534B9DD02}" srcOrd="1" destOrd="0" presId="urn:microsoft.com/office/officeart/2005/8/layout/orgChart1"/>
    <dgm:cxn modelId="{D57F0301-DC1A-48FC-9DB8-576A4F05008E}" type="presParOf" srcId="{E7D3F4F0-E714-4233-8C46-10F5AAAE0306}" destId="{F04538C4-3D2F-43EE-992C-AA82B21F6515}" srcOrd="2" destOrd="0" presId="urn:microsoft.com/office/officeart/2005/8/layout/orgChart1"/>
    <dgm:cxn modelId="{2A6E43DF-E6FF-4369-B9B1-0645DCBFFA81}" type="presParOf" srcId="{5621E325-8EC0-4115-BBCF-7E9DEF5C5A18}" destId="{934D7EB4-6132-4015-BED7-08A1C40A856B}" srcOrd="2" destOrd="0" presId="urn:microsoft.com/office/officeart/2005/8/layout/orgChart1"/>
    <dgm:cxn modelId="{4BC81544-9F5B-4179-B257-4A467EE6658C}" type="presParOf" srcId="{5621E325-8EC0-4115-BBCF-7E9DEF5C5A18}" destId="{CC6767C2-1B92-483F-9173-5A9EC04A3D9A}" srcOrd="3" destOrd="0" presId="urn:microsoft.com/office/officeart/2005/8/layout/orgChart1"/>
    <dgm:cxn modelId="{8FDA4978-BF5B-4D6A-A159-303F20CF3739}" type="presParOf" srcId="{CC6767C2-1B92-483F-9173-5A9EC04A3D9A}" destId="{5E336DED-3A71-4B16-8FAA-65A37B0510D1}" srcOrd="0" destOrd="0" presId="urn:microsoft.com/office/officeart/2005/8/layout/orgChart1"/>
    <dgm:cxn modelId="{DC1094F6-5ABB-4316-AC3B-8C4B2BD06AA5}" type="presParOf" srcId="{5E336DED-3A71-4B16-8FAA-65A37B0510D1}" destId="{110FC501-A774-4016-8C56-6809EDBE5F39}" srcOrd="0" destOrd="0" presId="urn:microsoft.com/office/officeart/2005/8/layout/orgChart1"/>
    <dgm:cxn modelId="{E426EABD-024E-4552-B97F-0AA3C1847F8E}" type="presParOf" srcId="{5E336DED-3A71-4B16-8FAA-65A37B0510D1}" destId="{EE848CA7-8CB3-45B6-AAC0-657EA5B59E66}" srcOrd="1" destOrd="0" presId="urn:microsoft.com/office/officeart/2005/8/layout/orgChart1"/>
    <dgm:cxn modelId="{B2466E75-2E26-4C3E-976F-24376C468017}" type="presParOf" srcId="{CC6767C2-1B92-483F-9173-5A9EC04A3D9A}" destId="{6A449282-A606-464E-826C-61DC032792A5}" srcOrd="1" destOrd="0" presId="urn:microsoft.com/office/officeart/2005/8/layout/orgChart1"/>
    <dgm:cxn modelId="{589974DD-C319-4715-B222-6C2D50315139}" type="presParOf" srcId="{CC6767C2-1B92-483F-9173-5A9EC04A3D9A}" destId="{2463E288-2FFD-475C-8A2E-DE7F03BF8BE0}" srcOrd="2" destOrd="0" presId="urn:microsoft.com/office/officeart/2005/8/layout/orgChart1"/>
    <dgm:cxn modelId="{F180BDFD-79A0-4321-A242-0810BD63639B}" type="presParOf" srcId="{5621E325-8EC0-4115-BBCF-7E9DEF5C5A18}" destId="{B6B0F210-0D35-48E1-A9C1-D01B795892A4}" srcOrd="4" destOrd="0" presId="urn:microsoft.com/office/officeart/2005/8/layout/orgChart1"/>
    <dgm:cxn modelId="{94F5757C-FB0D-48A7-8A92-79EC6A8F64AE}" type="presParOf" srcId="{5621E325-8EC0-4115-BBCF-7E9DEF5C5A18}" destId="{AB076F8F-6FF0-4910-9927-32DF68C81B25}" srcOrd="5" destOrd="0" presId="urn:microsoft.com/office/officeart/2005/8/layout/orgChart1"/>
    <dgm:cxn modelId="{816F75DD-3432-46D9-864F-070E36F2A48E}" type="presParOf" srcId="{AB076F8F-6FF0-4910-9927-32DF68C81B25}" destId="{31B88F2D-8CA2-4A32-821F-8AB563BD3F36}" srcOrd="0" destOrd="0" presId="urn:microsoft.com/office/officeart/2005/8/layout/orgChart1"/>
    <dgm:cxn modelId="{5F947C3C-C846-4C7D-848E-77302AB799D4}" type="presParOf" srcId="{31B88F2D-8CA2-4A32-821F-8AB563BD3F36}" destId="{476148A8-77E2-4C06-995F-68D05C2B4FA4}" srcOrd="0" destOrd="0" presId="urn:microsoft.com/office/officeart/2005/8/layout/orgChart1"/>
    <dgm:cxn modelId="{5F177E65-A95C-4074-829A-C50500C5240B}" type="presParOf" srcId="{31B88F2D-8CA2-4A32-821F-8AB563BD3F36}" destId="{1C3CCBB5-950D-414F-92EE-11D0B653F52B}" srcOrd="1" destOrd="0" presId="urn:microsoft.com/office/officeart/2005/8/layout/orgChart1"/>
    <dgm:cxn modelId="{07E12900-D36A-47AB-A358-DBAA3E3914C9}" type="presParOf" srcId="{AB076F8F-6FF0-4910-9927-32DF68C81B25}" destId="{16DC1469-1DFB-4271-9069-4518E8C03DAF}" srcOrd="1" destOrd="0" presId="urn:microsoft.com/office/officeart/2005/8/layout/orgChart1"/>
    <dgm:cxn modelId="{3780C8B3-8B83-4169-9213-AD983FFA6AEF}" type="presParOf" srcId="{AB076F8F-6FF0-4910-9927-32DF68C81B25}" destId="{A25F2A6E-CECF-41CE-BFDB-D52E4C08A779}" srcOrd="2" destOrd="0" presId="urn:microsoft.com/office/officeart/2005/8/layout/orgChart1"/>
    <dgm:cxn modelId="{163466E0-EAF3-4656-9456-AA863A445BE7}" type="presParOf" srcId="{8B8B4336-5A66-4166-B173-4F1142656FD7}" destId="{A2A9C5F2-51B3-4B00-BF32-0429CA8DA1CF}" srcOrd="2" destOrd="0" presId="urn:microsoft.com/office/officeart/2005/8/layout/orgChart1"/>
    <dgm:cxn modelId="{7E7A3981-EBFB-437B-950D-BDC00D58A269}" type="presParOf" srcId="{FB26AE9D-E7B0-4273-B9CA-20A652A1F2DC}" destId="{5826CD67-5029-4FB5-8F23-947004FBC38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B0F210-0D35-48E1-A9C1-D01B795892A4}">
      <dsp:nvSpPr>
        <dsp:cNvPr id="0" name=""/>
        <dsp:cNvSpPr/>
      </dsp:nvSpPr>
      <dsp:spPr>
        <a:xfrm>
          <a:off x="5585921" y="1873834"/>
          <a:ext cx="186602" cy="2338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8752"/>
              </a:lnTo>
              <a:lnTo>
                <a:pt x="186602" y="233875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4D7EB4-6132-4015-BED7-08A1C40A856B}">
      <dsp:nvSpPr>
        <dsp:cNvPr id="0" name=""/>
        <dsp:cNvSpPr/>
      </dsp:nvSpPr>
      <dsp:spPr>
        <a:xfrm>
          <a:off x="5585921" y="1873834"/>
          <a:ext cx="186602" cy="14554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55499"/>
              </a:lnTo>
              <a:lnTo>
                <a:pt x="186602" y="14554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956B49-CB79-4EB4-86CF-F054580FB6A0}">
      <dsp:nvSpPr>
        <dsp:cNvPr id="0" name=""/>
        <dsp:cNvSpPr/>
      </dsp:nvSpPr>
      <dsp:spPr>
        <a:xfrm>
          <a:off x="5585921" y="1873834"/>
          <a:ext cx="186602" cy="5722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2247"/>
              </a:lnTo>
              <a:lnTo>
                <a:pt x="186602" y="5722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6C483D-C5D6-4B5B-890E-F9E3175FE3AC}">
      <dsp:nvSpPr>
        <dsp:cNvPr id="0" name=""/>
        <dsp:cNvSpPr/>
      </dsp:nvSpPr>
      <dsp:spPr>
        <a:xfrm>
          <a:off x="5330897" y="990582"/>
          <a:ext cx="752630" cy="261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621"/>
              </a:lnTo>
              <a:lnTo>
                <a:pt x="752630" y="130621"/>
              </a:lnTo>
              <a:lnTo>
                <a:pt x="752630" y="26124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4D7E30-09FE-44A2-A6BE-F92CDC034F74}">
      <dsp:nvSpPr>
        <dsp:cNvPr id="0" name=""/>
        <dsp:cNvSpPr/>
      </dsp:nvSpPr>
      <dsp:spPr>
        <a:xfrm>
          <a:off x="2579853" y="1933466"/>
          <a:ext cx="474841" cy="22814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1492"/>
              </a:lnTo>
              <a:lnTo>
                <a:pt x="474841" y="228149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1FE31-2576-497B-B979-D67C516F02E0}">
      <dsp:nvSpPr>
        <dsp:cNvPr id="0" name=""/>
        <dsp:cNvSpPr/>
      </dsp:nvSpPr>
      <dsp:spPr>
        <a:xfrm>
          <a:off x="2579853" y="1933466"/>
          <a:ext cx="484768" cy="14654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5439"/>
              </a:lnTo>
              <a:lnTo>
                <a:pt x="484768" y="146543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154AB-448F-40B3-A786-B2F7127E3D75}">
      <dsp:nvSpPr>
        <dsp:cNvPr id="0" name=""/>
        <dsp:cNvSpPr/>
      </dsp:nvSpPr>
      <dsp:spPr>
        <a:xfrm>
          <a:off x="2579853" y="1933466"/>
          <a:ext cx="445022" cy="5523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2374"/>
              </a:lnTo>
              <a:lnTo>
                <a:pt x="445022" y="55237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920832-2EB5-4D04-B1CE-4065E5F089A3}">
      <dsp:nvSpPr>
        <dsp:cNvPr id="0" name=""/>
        <dsp:cNvSpPr/>
      </dsp:nvSpPr>
      <dsp:spPr>
        <a:xfrm>
          <a:off x="3077460" y="990582"/>
          <a:ext cx="2253437" cy="320875"/>
        </a:xfrm>
        <a:custGeom>
          <a:avLst/>
          <a:gdLst/>
          <a:ahLst/>
          <a:cxnLst/>
          <a:rect l="0" t="0" r="0" b="0"/>
          <a:pathLst>
            <a:path>
              <a:moveTo>
                <a:pt x="2253437" y="0"/>
              </a:moveTo>
              <a:lnTo>
                <a:pt x="2253437" y="190253"/>
              </a:lnTo>
              <a:lnTo>
                <a:pt x="0" y="190253"/>
              </a:lnTo>
              <a:lnTo>
                <a:pt x="0" y="3208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5C21B4-5929-45E0-9CB8-B0D3CD5FFFD9}">
      <dsp:nvSpPr>
        <dsp:cNvPr id="0" name=""/>
        <dsp:cNvSpPr/>
      </dsp:nvSpPr>
      <dsp:spPr>
        <a:xfrm>
          <a:off x="4528046" y="2372"/>
          <a:ext cx="1605702" cy="988209"/>
        </a:xfrm>
        <a:prstGeom prst="rect">
          <a:avLst/>
        </a:prstGeom>
        <a:noFill/>
        <a:ln w="25400" cap="flat" cmpd="sng" algn="ctr">
          <a:solidFill>
            <a:schemeClr val="tx1">
              <a:alpha val="99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>
              <a:solidFill>
                <a:schemeClr val="tx1"/>
              </a:solidFill>
            </a:rPr>
            <a:t>Accidents – Electrocution or Fire</a:t>
          </a:r>
        </a:p>
      </dsp:txBody>
      <dsp:txXfrm>
        <a:off x="4528046" y="2372"/>
        <a:ext cx="1605702" cy="988209"/>
      </dsp:txXfrm>
    </dsp:sp>
    <dsp:sp modelId="{A770B98B-71AC-463A-A92D-65EC3D6C2E14}">
      <dsp:nvSpPr>
        <dsp:cNvPr id="0" name=""/>
        <dsp:cNvSpPr/>
      </dsp:nvSpPr>
      <dsp:spPr>
        <a:xfrm>
          <a:off x="2455451" y="1311457"/>
          <a:ext cx="1244017" cy="622008"/>
        </a:xfrm>
        <a:prstGeom prst="rect">
          <a:avLst/>
        </a:prstGeom>
        <a:noFill/>
        <a:ln w="25400" cap="flat" cmpd="sng" algn="ctr">
          <a:solidFill>
            <a:schemeClr val="tx1"/>
          </a:solidFill>
          <a:prstDash val="dash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kern="1200" dirty="0">
              <a:solidFill>
                <a:schemeClr val="tx1"/>
              </a:solidFill>
            </a:rPr>
            <a:t>Natural causes - Lightning</a:t>
          </a:r>
        </a:p>
      </dsp:txBody>
      <dsp:txXfrm>
        <a:off x="2455451" y="1311457"/>
        <a:ext cx="1244017" cy="622008"/>
      </dsp:txXfrm>
    </dsp:sp>
    <dsp:sp modelId="{219B614F-C1B7-4EEE-8EA5-0ADEBBF0CF6E}">
      <dsp:nvSpPr>
        <dsp:cNvPr id="0" name=""/>
        <dsp:cNvSpPr/>
      </dsp:nvSpPr>
      <dsp:spPr>
        <a:xfrm>
          <a:off x="3024875" y="2174836"/>
          <a:ext cx="1244017" cy="622008"/>
        </a:xfrm>
        <a:prstGeom prst="rect">
          <a:avLst/>
        </a:prstGeom>
        <a:noFill/>
        <a:ln w="25400" cap="flat" cmpd="sng" algn="ctr">
          <a:solidFill>
            <a:schemeClr val="tx1"/>
          </a:solidFill>
          <a:prstDash val="dash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kern="1200" dirty="0">
              <a:solidFill>
                <a:schemeClr val="tx1"/>
              </a:solidFill>
            </a:rPr>
            <a:t>Human death/injury</a:t>
          </a:r>
        </a:p>
      </dsp:txBody>
      <dsp:txXfrm>
        <a:off x="3024875" y="2174836"/>
        <a:ext cx="1244017" cy="622008"/>
      </dsp:txXfrm>
    </dsp:sp>
    <dsp:sp modelId="{C75BAFD1-071B-4C20-A9E1-2D94B778960A}">
      <dsp:nvSpPr>
        <dsp:cNvPr id="0" name=""/>
        <dsp:cNvSpPr/>
      </dsp:nvSpPr>
      <dsp:spPr>
        <a:xfrm>
          <a:off x="3064622" y="3087901"/>
          <a:ext cx="1244017" cy="622008"/>
        </a:xfrm>
        <a:prstGeom prst="rect">
          <a:avLst/>
        </a:prstGeom>
        <a:noFill/>
        <a:ln w="25400" cap="flat" cmpd="sng" algn="ctr">
          <a:solidFill>
            <a:schemeClr val="tx1"/>
          </a:solidFill>
          <a:prstDash val="dash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kern="1200" dirty="0">
              <a:solidFill>
                <a:schemeClr val="tx1"/>
              </a:solidFill>
            </a:rPr>
            <a:t>Animal death/injury</a:t>
          </a:r>
        </a:p>
      </dsp:txBody>
      <dsp:txXfrm>
        <a:off x="3064622" y="3087901"/>
        <a:ext cx="1244017" cy="622008"/>
      </dsp:txXfrm>
    </dsp:sp>
    <dsp:sp modelId="{87B35A53-7D7B-405C-9818-4F3BAAAE8346}">
      <dsp:nvSpPr>
        <dsp:cNvPr id="0" name=""/>
        <dsp:cNvSpPr/>
      </dsp:nvSpPr>
      <dsp:spPr>
        <a:xfrm>
          <a:off x="3054694" y="3903954"/>
          <a:ext cx="1244017" cy="622008"/>
        </a:xfrm>
        <a:prstGeom prst="rect">
          <a:avLst/>
        </a:prstGeom>
        <a:noFill/>
        <a:ln w="25400" cap="flat" cmpd="sng" algn="ctr">
          <a:solidFill>
            <a:schemeClr val="tx1"/>
          </a:solidFill>
          <a:prstDash val="dash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kern="1200" dirty="0">
              <a:solidFill>
                <a:schemeClr val="tx1"/>
              </a:solidFill>
            </a:rPr>
            <a:t>Property/Appliance damage</a:t>
          </a:r>
        </a:p>
      </dsp:txBody>
      <dsp:txXfrm>
        <a:off x="3054694" y="3903954"/>
        <a:ext cx="1244017" cy="622008"/>
      </dsp:txXfrm>
    </dsp:sp>
    <dsp:sp modelId="{4D1F04BD-A4C5-42D2-AC62-74005834D3A3}">
      <dsp:nvSpPr>
        <dsp:cNvPr id="0" name=""/>
        <dsp:cNvSpPr/>
      </dsp:nvSpPr>
      <dsp:spPr>
        <a:xfrm>
          <a:off x="5461519" y="1251825"/>
          <a:ext cx="1244017" cy="6220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kern="1200" dirty="0"/>
            <a:t>Electrical systems</a:t>
          </a:r>
        </a:p>
      </dsp:txBody>
      <dsp:txXfrm>
        <a:off x="5461519" y="1251825"/>
        <a:ext cx="1244017" cy="622008"/>
      </dsp:txXfrm>
    </dsp:sp>
    <dsp:sp modelId="{6840CD44-7AA7-4A19-9971-2B24917E43F0}">
      <dsp:nvSpPr>
        <dsp:cNvPr id="0" name=""/>
        <dsp:cNvSpPr/>
      </dsp:nvSpPr>
      <dsp:spPr>
        <a:xfrm>
          <a:off x="5772523" y="2135077"/>
          <a:ext cx="1244017" cy="6220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kern="1200" dirty="0"/>
            <a:t>Human death/injury</a:t>
          </a:r>
        </a:p>
      </dsp:txBody>
      <dsp:txXfrm>
        <a:off x="5772523" y="2135077"/>
        <a:ext cx="1244017" cy="622008"/>
      </dsp:txXfrm>
    </dsp:sp>
    <dsp:sp modelId="{110FC501-A774-4016-8C56-6809EDBE5F39}">
      <dsp:nvSpPr>
        <dsp:cNvPr id="0" name=""/>
        <dsp:cNvSpPr/>
      </dsp:nvSpPr>
      <dsp:spPr>
        <a:xfrm>
          <a:off x="5772523" y="3018330"/>
          <a:ext cx="1244017" cy="6220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kern="1200" dirty="0"/>
            <a:t>Animal death/injury</a:t>
          </a:r>
        </a:p>
      </dsp:txBody>
      <dsp:txXfrm>
        <a:off x="5772523" y="3018330"/>
        <a:ext cx="1244017" cy="622008"/>
      </dsp:txXfrm>
    </dsp:sp>
    <dsp:sp modelId="{476148A8-77E2-4C06-995F-68D05C2B4FA4}">
      <dsp:nvSpPr>
        <dsp:cNvPr id="0" name=""/>
        <dsp:cNvSpPr/>
      </dsp:nvSpPr>
      <dsp:spPr>
        <a:xfrm>
          <a:off x="5772523" y="3901582"/>
          <a:ext cx="1244017" cy="6220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kern="1200" dirty="0"/>
            <a:t>Property/Appliance damage</a:t>
          </a:r>
        </a:p>
      </dsp:txBody>
      <dsp:txXfrm>
        <a:off x="5772523" y="3901582"/>
        <a:ext cx="1244017" cy="6220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180D041-3B13-4C8A-AEF1-58EF935594DB}" type="datetimeFigureOut">
              <a:rPr lang="en-IN" smtClean="0"/>
              <a:t>23-08-2023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F8FE6A9-3908-4D43-BBE0-77482C7687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02769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FE6A9-3908-4D43-BBE0-77482C7687C1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4491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3AC459-49FE-404B-B3C1-ED5B4AC4FA5A}" type="slidenum">
              <a:rPr lang="en-US" smtClean="0">
                <a:cs typeface="Arial" charset="0"/>
              </a:rPr>
              <a:pPr/>
              <a:t>2</a:t>
            </a:fld>
            <a:endParaRPr lang="en-US" dirty="0">
              <a:cs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844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FE6A9-3908-4D43-BBE0-77482C7687C1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9946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91613B-7960-41EC-8B48-40541261533A}" type="slidenum">
              <a:rPr lang="en-US"/>
              <a:pPr/>
              <a:t>6</a:t>
            </a:fld>
            <a:endParaRPr lang="en-US"/>
          </a:p>
        </p:txBody>
      </p:sp>
      <p:sp>
        <p:nvSpPr>
          <p:cNvPr id="21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838" y="752475"/>
            <a:ext cx="6692900" cy="3763963"/>
          </a:xfrm>
          <a:ln/>
        </p:spPr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929" y="4766934"/>
            <a:ext cx="5509589" cy="4515114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8918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9BBC2-8BB2-4674-B0B8-679B5CDCF8F8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3255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A7A9DA-F0C8-43B3-80F4-6D2E8DF50A27}" type="slidenum">
              <a:rPr lang="en-IN" smtClean="0"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218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A7A9DA-F0C8-43B3-80F4-6D2E8DF50A27}" type="slidenum">
              <a:rPr lang="en-IN" smtClean="0"/>
              <a:t>22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433174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FE6A9-3908-4D43-BBE0-77482C7687C1}" type="slidenum">
              <a:rPr lang="en-IN" smtClean="0"/>
              <a:t>41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86965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43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57213" y="6429396"/>
            <a:ext cx="11334787" cy="285752"/>
          </a:xfrm>
          <a:prstGeom prst="rect">
            <a:avLst/>
          </a:prstGeom>
          <a:solidFill>
            <a:srgbClr val="83052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1800" dirty="0">
              <a:latin typeface="Calibri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42852"/>
            <a:ext cx="1097280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071547"/>
            <a:ext cx="10972800" cy="505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04512" y="6385547"/>
            <a:ext cx="12955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0" y="6286986"/>
            <a:ext cx="1248137" cy="4807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5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just" defTabSz="91440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2.gif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hyperlink" Target="https://pixabay.com/vectors/magnifying-glass-magnifier-glass-189254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cindia.nic.in/uploads/files/co-usri-crsd-report-fy-21-22-dt120423.pdf" TargetMode="External"/><Relationship Id="rId2" Type="http://schemas.openxmlformats.org/officeDocument/2006/relationships/hyperlink" Target="http://www.recindia.nic.in/uploads/files/CSRD-090922.pdf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forumofregulators.gov.in/reports-submitted-to-aptel.html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forumofregulators.gov.in/Data/study/22.pdf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nkedin.com/showcase/prayas-energy-group/" TargetMode="External"/><Relationship Id="rId13" Type="http://schemas.openxmlformats.org/officeDocument/2006/relationships/hyperlink" Target="https://energy.prayaspune.org/" TargetMode="External"/><Relationship Id="rId18" Type="http://schemas.openxmlformats.org/officeDocument/2006/relationships/hyperlink" Target="https://forumofregulators.gov.in/Data/study/22.pdf" TargetMode="External"/><Relationship Id="rId3" Type="http://schemas.openxmlformats.org/officeDocument/2006/relationships/image" Target="../media/image2.gif"/><Relationship Id="rId7" Type="http://schemas.openxmlformats.org/officeDocument/2006/relationships/image" Target="../media/image18.png"/><Relationship Id="rId12" Type="http://schemas.openxmlformats.org/officeDocument/2006/relationships/hyperlink" Target="http://prayaspune.org/peg/" TargetMode="External"/><Relationship Id="rId17" Type="http://schemas.openxmlformats.org/officeDocument/2006/relationships/hyperlink" Target="http://www.recindia.nic.in/uploads/files/co-usri-crsd-report-fy-21-22-dt120423.pdf" TargetMode="External"/><Relationship Id="rId2" Type="http://schemas.openxmlformats.org/officeDocument/2006/relationships/notesSlide" Target="../notesSlides/notesSlide8.xml"/><Relationship Id="rId16" Type="http://schemas.openxmlformats.org/officeDocument/2006/relationships/hyperlink" Target="https://energy.prayaspune.org/our-work/policy-regulatory-engagement/research-report/consumer-s-guide-for-electricity-service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witter.com/PrayasEnergy" TargetMode="External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5" Type="http://schemas.openxmlformats.org/officeDocument/2006/relationships/hyperlink" Target="https://www.youtube.com/watch?v=_UaX3byiRT4&amp;t=25s" TargetMode="External"/><Relationship Id="rId10" Type="http://schemas.openxmlformats.org/officeDocument/2006/relationships/hyperlink" Target="mailto:energy@prayaspune.org" TargetMode="External"/><Relationship Id="rId19" Type="http://schemas.openxmlformats.org/officeDocument/2006/relationships/hyperlink" Target="https://www.youtube.com/watch?v=a_7rRUxhvVs&amp;t=67s" TargetMode="External"/><Relationship Id="rId4" Type="http://schemas.openxmlformats.org/officeDocument/2006/relationships/hyperlink" Target="https://www.facebook.com/PrayasEnergy/" TargetMode="External"/><Relationship Id="rId9" Type="http://schemas.openxmlformats.org/officeDocument/2006/relationships/image" Target="../media/image19.png"/><Relationship Id="rId1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6018" y="1435322"/>
            <a:ext cx="9770541" cy="14896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Complaint redressal – A Consumer perspective </a:t>
            </a:r>
            <a:br>
              <a:rPr lang="en-US" dirty="0"/>
            </a:br>
            <a:r>
              <a:rPr lang="en-US" dirty="0"/>
              <a:t>&amp; </a:t>
            </a:r>
            <a:br>
              <a:rPr lang="en-US" dirty="0"/>
            </a:br>
            <a:r>
              <a:rPr lang="en-US" dirty="0"/>
              <a:t>Electricity (Rights of Consumers) Rules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8887" y="2708920"/>
            <a:ext cx="8784976" cy="3456384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2400" dirty="0"/>
              <a:t>Sreekumar Nhalur</a:t>
            </a:r>
          </a:p>
          <a:p>
            <a:r>
              <a:rPr lang="en-US" sz="2400" dirty="0" err="1"/>
              <a:t>Prayas</a:t>
            </a:r>
            <a:r>
              <a:rPr lang="en-US" sz="2400" dirty="0"/>
              <a:t> (Energy Group), Pune</a:t>
            </a:r>
          </a:p>
          <a:p>
            <a:r>
              <a:rPr lang="en-IN" dirty="0"/>
              <a:t>Protection of consumer interest</a:t>
            </a:r>
          </a:p>
          <a:p>
            <a:r>
              <a:rPr lang="en-US" sz="2400" dirty="0"/>
              <a:t>Training for CGRF/Ombudsman</a:t>
            </a:r>
          </a:p>
          <a:p>
            <a:r>
              <a:rPr lang="en-US" sz="2400" dirty="0"/>
              <a:t>NPTI/FOR, Faridabad</a:t>
            </a:r>
          </a:p>
          <a:p>
            <a:r>
              <a:rPr lang="en-US" sz="2400" dirty="0"/>
              <a:t>August 24,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4D8944-13CC-41C6-AEEB-FD302B89FB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5" name="Picture 2" descr="O:\prayas\PEG\peg-logo-trnsp.gif">
            <a:extLst>
              <a:ext uri="{FF2B5EF4-FFF2-40B4-BE49-F238E27FC236}">
                <a16:creationId xmlns:a16="http://schemas.microsoft.com/office/drawing/2014/main" id="{100BC4FA-8F97-4C34-81EC-592DE261B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6639" y="52439"/>
            <a:ext cx="1511809" cy="108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528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Legal &amp; Regulatory Provisions –1/3:  </a:t>
            </a:r>
            <a:r>
              <a:rPr lang="en-IN" dirty="0"/>
              <a:t>National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Electricity Act 2003: National Act providing the legal framework for the electricity sector</a:t>
            </a:r>
          </a:p>
          <a:p>
            <a:r>
              <a:rPr lang="en-US" dirty="0"/>
              <a:t>Important provisions for electricity service</a:t>
            </a:r>
          </a:p>
          <a:p>
            <a:pPr lvl="1"/>
            <a:r>
              <a:rPr lang="en-US" dirty="0"/>
              <a:t>Distribution companies have to give connection to all who apply</a:t>
            </a:r>
          </a:p>
          <a:p>
            <a:pPr lvl="1"/>
            <a:r>
              <a:rPr lang="en-US" dirty="0"/>
              <a:t>Regulatory commissions to oversee quality of supply, tariff, investment of distribution companies</a:t>
            </a:r>
          </a:p>
          <a:p>
            <a:pPr lvl="1"/>
            <a:r>
              <a:rPr lang="en-US" dirty="0"/>
              <a:t>State government to provide subsidy support, set up District Committees</a:t>
            </a:r>
          </a:p>
          <a:p>
            <a:r>
              <a:rPr lang="en-US" dirty="0"/>
              <a:t>Other national provisions</a:t>
            </a:r>
          </a:p>
          <a:p>
            <a:pPr lvl="1"/>
            <a:r>
              <a:rPr lang="en-US" dirty="0"/>
              <a:t>CEA Regulations on Safety 2023</a:t>
            </a:r>
          </a:p>
          <a:p>
            <a:pPr lvl="1"/>
            <a:r>
              <a:rPr lang="en-US" dirty="0" err="1"/>
              <a:t>FoR</a:t>
            </a:r>
            <a:r>
              <a:rPr lang="en-US" dirty="0"/>
              <a:t> Model Regulations on Power Quality 2018</a:t>
            </a:r>
          </a:p>
          <a:p>
            <a:pPr lvl="1"/>
            <a:r>
              <a:rPr lang="en-US" dirty="0" err="1"/>
              <a:t>MoP</a:t>
            </a:r>
            <a:r>
              <a:rPr lang="en-US" dirty="0"/>
              <a:t> Electricity (Consumer Rights) Rules 2020 (More later)</a:t>
            </a:r>
          </a:p>
          <a:p>
            <a:endParaRPr lang="en-US" dirty="0"/>
          </a:p>
          <a:p>
            <a:r>
              <a:rPr lang="en-US" dirty="0"/>
              <a:t>For all consumer services/citizens</a:t>
            </a:r>
          </a:p>
          <a:p>
            <a:pPr lvl="1"/>
            <a:r>
              <a:rPr lang="en-US" dirty="0"/>
              <a:t>Consumer Protection Act 2019</a:t>
            </a:r>
          </a:p>
          <a:p>
            <a:pPr lvl="1"/>
            <a:r>
              <a:rPr lang="en-US" dirty="0"/>
              <a:t>Right To Information Act 2005</a:t>
            </a:r>
          </a:p>
          <a:p>
            <a:pPr lvl="1"/>
            <a:r>
              <a:rPr lang="en-US" dirty="0"/>
              <a:t>Public service delivery guarantee Acts </a:t>
            </a:r>
          </a:p>
          <a:p>
            <a:pPr lvl="1"/>
            <a:r>
              <a:rPr lang="en-US" dirty="0"/>
              <a:t>Courts</a:t>
            </a:r>
          </a:p>
          <a:p>
            <a:pPr lvl="1"/>
            <a:r>
              <a:rPr lang="en-US" dirty="0"/>
              <a:t>Pressure through people’s representatives</a:t>
            </a:r>
          </a:p>
          <a:p>
            <a:r>
              <a:rPr lang="en-US" dirty="0"/>
              <a:t>Electricity sector has many internal mechanisms, compared to other sectors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lvl="1"/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D0675-CE67-4BC6-9068-E42016C2257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97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1524001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2148811" y="2380462"/>
            <a:ext cx="7632848" cy="3978213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" name="Rounded Rectangle 2"/>
          <p:cNvSpPr/>
          <p:nvPr/>
        </p:nvSpPr>
        <p:spPr>
          <a:xfrm>
            <a:off x="2711624" y="762654"/>
            <a:ext cx="2478904" cy="979766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IN" sz="1400" b="1" dirty="0">
                <a:ea typeface="Calibri"/>
                <a:cs typeface="Times New Roman"/>
              </a:rPr>
              <a:t>State  Government</a:t>
            </a:r>
            <a:endParaRPr lang="en-IN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n-IN" sz="1200" dirty="0">
                <a:ea typeface="Calibri"/>
                <a:cs typeface="Times New Roman"/>
              </a:rPr>
              <a:t>Policy, Appointments, Budget support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739942" y="762654"/>
            <a:ext cx="2312517" cy="979766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IN" sz="1400" b="1" dirty="0">
                <a:ea typeface="Calibri"/>
                <a:cs typeface="Times New Roman"/>
              </a:rPr>
              <a:t>Regulatory Commission</a:t>
            </a:r>
            <a:endParaRPr lang="en-IN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n-IN" sz="1200" dirty="0">
                <a:ea typeface="Calibri"/>
                <a:cs typeface="Times New Roman"/>
              </a:rPr>
              <a:t>Decide tariff, costs, standards for quality of supply</a:t>
            </a:r>
          </a:p>
        </p:txBody>
      </p:sp>
      <p:cxnSp>
        <p:nvCxnSpPr>
          <p:cNvPr id="5" name="Straight Arrow Connector 4"/>
          <p:cNvCxnSpPr>
            <a:cxnSpLocks/>
          </p:cNvCxnSpPr>
          <p:nvPr/>
        </p:nvCxnSpPr>
        <p:spPr>
          <a:xfrm>
            <a:off x="3873531" y="1747840"/>
            <a:ext cx="0" cy="961080"/>
          </a:xfrm>
          <a:prstGeom prst="straightConnector1">
            <a:avLst/>
          </a:prstGeom>
          <a:ln w="2222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cxnSpLocks/>
          </p:cNvCxnSpPr>
          <p:nvPr/>
        </p:nvCxnSpPr>
        <p:spPr>
          <a:xfrm flipH="1">
            <a:off x="7873363" y="1738673"/>
            <a:ext cx="1" cy="970247"/>
          </a:xfrm>
          <a:prstGeom prst="straightConnector1">
            <a:avLst/>
          </a:prstGeom>
          <a:ln w="2222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endCxn id="4" idx="1"/>
          </p:cNvCxnSpPr>
          <p:nvPr/>
        </p:nvCxnSpPr>
        <p:spPr>
          <a:xfrm flipV="1">
            <a:off x="5190529" y="1252538"/>
            <a:ext cx="1549413" cy="23055"/>
          </a:xfrm>
          <a:prstGeom prst="straightConnector1">
            <a:avLst/>
          </a:prstGeom>
          <a:ln w="22225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2599000" y="3237675"/>
            <a:ext cx="6640279" cy="1999346"/>
            <a:chOff x="-222651" y="0"/>
            <a:chExt cx="5651901" cy="1450436"/>
          </a:xfrm>
        </p:grpSpPr>
        <p:grpSp>
          <p:nvGrpSpPr>
            <p:cNvPr id="19" name="Group 18"/>
            <p:cNvGrpSpPr/>
            <p:nvPr/>
          </p:nvGrpSpPr>
          <p:grpSpPr>
            <a:xfrm>
              <a:off x="-222651" y="574624"/>
              <a:ext cx="5651901" cy="875812"/>
              <a:chOff x="-222651" y="-85776"/>
              <a:chExt cx="5651901" cy="875812"/>
            </a:xfrm>
          </p:grpSpPr>
          <p:sp>
            <p:nvSpPr>
              <p:cNvPr id="23" name="Rounded Rectangle 22"/>
              <p:cNvSpPr/>
              <p:nvPr/>
            </p:nvSpPr>
            <p:spPr>
              <a:xfrm>
                <a:off x="-222651" y="-85776"/>
                <a:ext cx="1792428" cy="875812"/>
              </a:xfrm>
              <a:prstGeom prst="round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IN" sz="1400" b="1" dirty="0">
                    <a:ea typeface="Calibri"/>
                    <a:cs typeface="Times New Roman"/>
                  </a:rPr>
                  <a:t>Generation </a:t>
                </a:r>
                <a:endParaRPr lang="en-IN" sz="1400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</a:pPr>
                <a:r>
                  <a:rPr lang="en-IN" sz="1200" dirty="0">
                    <a:ea typeface="Calibri"/>
                    <a:cs typeface="Times New Roman"/>
                  </a:rPr>
                  <a:t>Produces electricity</a:t>
                </a:r>
              </a:p>
              <a:p>
                <a:pPr>
                  <a:lnSpc>
                    <a:spcPct val="115000"/>
                  </a:lnSpc>
                </a:pPr>
                <a:r>
                  <a:rPr lang="en-IN" sz="1200" dirty="0">
                    <a:ea typeface="Calibri"/>
                    <a:cs typeface="Times New Roman"/>
                  </a:rPr>
                  <a:t>State, Central, Private, Captive</a:t>
                </a:r>
              </a:p>
            </p:txBody>
          </p:sp>
          <p:sp>
            <p:nvSpPr>
              <p:cNvPr id="24" name="Rounded Rectangle 23"/>
              <p:cNvSpPr/>
              <p:nvPr/>
            </p:nvSpPr>
            <p:spPr>
              <a:xfrm>
                <a:off x="1943929" y="-85776"/>
                <a:ext cx="1567465" cy="803326"/>
              </a:xfrm>
              <a:prstGeom prst="round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IN" sz="1400" b="1" dirty="0">
                    <a:ea typeface="Calibri"/>
                    <a:cs typeface="Times New Roman"/>
                  </a:rPr>
                  <a:t>Transmission </a:t>
                </a:r>
                <a:endParaRPr lang="en-IN" sz="1400" dirty="0"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</a:pPr>
                <a:r>
                  <a:rPr lang="en-IN" sz="1200" dirty="0">
                    <a:ea typeface="Calibri"/>
                    <a:cs typeface="Times New Roman"/>
                  </a:rPr>
                  <a:t>Carries bulk electricity</a:t>
                </a:r>
              </a:p>
              <a:p>
                <a:pPr algn="ctr">
                  <a:lnSpc>
                    <a:spcPct val="115000"/>
                  </a:lnSpc>
                </a:pPr>
                <a:r>
                  <a:rPr lang="en-IN" sz="1200" dirty="0">
                    <a:ea typeface="Calibri"/>
                    <a:cs typeface="Times New Roman"/>
                  </a:rPr>
                  <a:t>State, Central</a:t>
                </a:r>
              </a:p>
            </p:txBody>
          </p:sp>
          <p:sp>
            <p:nvSpPr>
              <p:cNvPr id="25" name="Rounded Rectangle 24"/>
              <p:cNvSpPr/>
              <p:nvPr/>
            </p:nvSpPr>
            <p:spPr>
              <a:xfrm>
                <a:off x="3817844" y="-85776"/>
                <a:ext cx="1611406" cy="803326"/>
              </a:xfrm>
              <a:prstGeom prst="round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</a:pPr>
                <a:r>
                  <a:rPr lang="en-IN" sz="1400" b="1" dirty="0">
                    <a:ea typeface="Calibri"/>
                    <a:cs typeface="Times New Roman"/>
                  </a:rPr>
                  <a:t>Distribution</a:t>
                </a:r>
                <a:r>
                  <a:rPr lang="en-IN" sz="1100" b="1" dirty="0">
                    <a:ea typeface="Calibri"/>
                    <a:cs typeface="Times New Roman"/>
                  </a:rPr>
                  <a:t> </a:t>
                </a:r>
                <a:endParaRPr lang="en-IN" sz="1400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</a:pPr>
                <a:r>
                  <a:rPr lang="en-IN" sz="1200" dirty="0">
                    <a:ea typeface="Calibri"/>
                    <a:cs typeface="Times New Roman"/>
                  </a:rPr>
                  <a:t>Electricity to the consumers :State</a:t>
                </a:r>
              </a:p>
            </p:txBody>
          </p:sp>
        </p:grpSp>
        <p:pic>
          <p:nvPicPr>
            <p:cNvPr id="20" name="Picture 19" descr="O:\aCTIVIST GUIDE\oVERVIEW\TN_nuclear-power-plant-black-outline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150" y="6350"/>
              <a:ext cx="1092200" cy="56827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pic>
          <p:nvPicPr>
            <p:cNvPr id="21" name="Picture 20" descr="O:\aCTIVIST GUIDE\oVERVIEW\actower.gi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0900" y="6350"/>
              <a:ext cx="1206500" cy="56827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pic>
          <p:nvPicPr>
            <p:cNvPr id="22" name="Picture 21" descr="O:\aCTIVIST GUIDE\oVERVIEW\76553_grid-connect_lg.gif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6400" y="0"/>
              <a:ext cx="952500" cy="57462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</p:grpSp>
      <p:sp>
        <p:nvSpPr>
          <p:cNvPr id="10" name="TextBox 9"/>
          <p:cNvSpPr txBox="1"/>
          <p:nvPr/>
        </p:nvSpPr>
        <p:spPr>
          <a:xfrm>
            <a:off x="1199456" y="196535"/>
            <a:ext cx="10009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Legal &amp; Regulatory Provisions –2/3: State Institutional structure-A</a:t>
            </a:r>
            <a:endParaRPr lang="en-IN" sz="2800" b="1" dirty="0"/>
          </a:p>
        </p:txBody>
      </p:sp>
      <p:sp>
        <p:nvSpPr>
          <p:cNvPr id="26" name="Rounded Rectangle 24">
            <a:extLst>
              <a:ext uri="{FF2B5EF4-FFF2-40B4-BE49-F238E27FC236}">
                <a16:creationId xmlns:a16="http://schemas.microsoft.com/office/drawing/2014/main" id="{B6AE94D1-77E1-4C3F-98A0-652C7B672FC6}"/>
              </a:ext>
            </a:extLst>
          </p:cNvPr>
          <p:cNvSpPr/>
          <p:nvPr/>
        </p:nvSpPr>
        <p:spPr>
          <a:xfrm>
            <a:off x="10185879" y="751820"/>
            <a:ext cx="1893201" cy="1107341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IN" sz="1400" b="1" dirty="0">
                <a:ea typeface="Calibri"/>
                <a:cs typeface="Times New Roman"/>
              </a:rPr>
              <a:t>Electrical Inspector</a:t>
            </a:r>
            <a:endParaRPr lang="en-IN" sz="1200" dirty="0">
              <a:ea typeface="Calibri"/>
              <a:cs typeface="Times New Roman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B925E33-3A07-44F5-8331-B4E15EA4AE7B}"/>
              </a:ext>
            </a:extLst>
          </p:cNvPr>
          <p:cNvCxnSpPr>
            <a:cxnSpLocks/>
            <a:stCxn id="26" idx="2"/>
            <a:endCxn id="28" idx="0"/>
          </p:cNvCxnSpPr>
          <p:nvPr/>
        </p:nvCxnSpPr>
        <p:spPr>
          <a:xfrm>
            <a:off x="11132480" y="1859161"/>
            <a:ext cx="0" cy="1619663"/>
          </a:xfrm>
          <a:prstGeom prst="straightConnector1">
            <a:avLst/>
          </a:prstGeom>
          <a:ln w="2222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4">
            <a:extLst>
              <a:ext uri="{FF2B5EF4-FFF2-40B4-BE49-F238E27FC236}">
                <a16:creationId xmlns:a16="http://schemas.microsoft.com/office/drawing/2014/main" id="{51788A99-094D-4DBB-8EEF-43C2FA233E47}"/>
              </a:ext>
            </a:extLst>
          </p:cNvPr>
          <p:cNvSpPr/>
          <p:nvPr/>
        </p:nvSpPr>
        <p:spPr>
          <a:xfrm>
            <a:off x="10185879" y="3478824"/>
            <a:ext cx="1893201" cy="1107341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IN" sz="1400" b="1" dirty="0">
                <a:ea typeface="Calibri"/>
                <a:cs typeface="Times New Roman"/>
              </a:rPr>
              <a:t>Consumers</a:t>
            </a:r>
            <a:endParaRPr lang="en-IN" sz="1200" dirty="0">
              <a:ea typeface="Calibri"/>
              <a:cs typeface="Times New Roman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B375B6B-D2A2-4F7D-BB89-978D3CF90E38}"/>
              </a:ext>
            </a:extLst>
          </p:cNvPr>
          <p:cNvCxnSpPr>
            <a:cxnSpLocks/>
            <a:endCxn id="28" idx="1"/>
          </p:cNvCxnSpPr>
          <p:nvPr/>
        </p:nvCxnSpPr>
        <p:spPr>
          <a:xfrm flipV="1">
            <a:off x="9220582" y="4032495"/>
            <a:ext cx="965297" cy="24210"/>
          </a:xfrm>
          <a:prstGeom prst="straightConnector1">
            <a:avLst/>
          </a:prstGeom>
          <a:ln w="22225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4505105-95DB-4375-A940-431F7EA29582}"/>
              </a:ext>
            </a:extLst>
          </p:cNvPr>
          <p:cNvCxnSpPr/>
          <p:nvPr/>
        </p:nvCxnSpPr>
        <p:spPr>
          <a:xfrm>
            <a:off x="4704879" y="1747840"/>
            <a:ext cx="0" cy="457024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AD1156B-D455-4D23-A5F3-021F100E6E92}"/>
              </a:ext>
            </a:extLst>
          </p:cNvPr>
          <p:cNvCxnSpPr/>
          <p:nvPr/>
        </p:nvCxnSpPr>
        <p:spPr>
          <a:xfrm>
            <a:off x="4699515" y="2228380"/>
            <a:ext cx="5927625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4226C29-B557-4A7C-9BA2-0944FE19D972}"/>
              </a:ext>
            </a:extLst>
          </p:cNvPr>
          <p:cNvCxnSpPr/>
          <p:nvPr/>
        </p:nvCxnSpPr>
        <p:spPr>
          <a:xfrm flipV="1">
            <a:off x="10632504" y="1859161"/>
            <a:ext cx="0" cy="345703"/>
          </a:xfrm>
          <a:prstGeom prst="straightConnector1">
            <a:avLst/>
          </a:prstGeom>
          <a:ln w="22225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ounded Rectangle 24">
            <a:extLst>
              <a:ext uri="{FF2B5EF4-FFF2-40B4-BE49-F238E27FC236}">
                <a16:creationId xmlns:a16="http://schemas.microsoft.com/office/drawing/2014/main" id="{97DA5A48-E168-4246-B373-C3C717AA08F3}"/>
              </a:ext>
            </a:extLst>
          </p:cNvPr>
          <p:cNvSpPr/>
          <p:nvPr/>
        </p:nvSpPr>
        <p:spPr>
          <a:xfrm>
            <a:off x="10185879" y="5259509"/>
            <a:ext cx="1893201" cy="1107341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IN" sz="1400" b="1" dirty="0">
                <a:ea typeface="Calibri"/>
                <a:cs typeface="Times New Roman"/>
              </a:rPr>
              <a:t>Grievance mechanism</a:t>
            </a:r>
            <a:endParaRPr lang="en-IN" sz="1200" dirty="0">
              <a:ea typeface="Calibri"/>
              <a:cs typeface="Times New Roman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21DA9ABD-2056-42EA-B1C0-5B06B145EA0B}"/>
              </a:ext>
            </a:extLst>
          </p:cNvPr>
          <p:cNvCxnSpPr>
            <a:cxnSpLocks/>
            <a:stCxn id="44" idx="0"/>
            <a:endCxn id="28" idx="2"/>
          </p:cNvCxnSpPr>
          <p:nvPr/>
        </p:nvCxnSpPr>
        <p:spPr>
          <a:xfrm flipV="1">
            <a:off x="11132480" y="4586165"/>
            <a:ext cx="0" cy="673344"/>
          </a:xfrm>
          <a:prstGeom prst="straightConnector1">
            <a:avLst/>
          </a:prstGeom>
          <a:ln w="22225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D060C17-3FDE-46D9-8B7E-6B240DE37550}"/>
              </a:ext>
            </a:extLst>
          </p:cNvPr>
          <p:cNvCxnSpPr>
            <a:cxnSpLocks/>
          </p:cNvCxnSpPr>
          <p:nvPr/>
        </p:nvCxnSpPr>
        <p:spPr>
          <a:xfrm>
            <a:off x="9020274" y="1698920"/>
            <a:ext cx="1668163" cy="1700685"/>
          </a:xfrm>
          <a:prstGeom prst="straightConnector1">
            <a:avLst/>
          </a:prstGeom>
          <a:ln w="22225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36CED042-09EB-4253-9978-7DEF1BC333F0}"/>
              </a:ext>
            </a:extLst>
          </p:cNvPr>
          <p:cNvCxnSpPr>
            <a:cxnSpLocks/>
          </p:cNvCxnSpPr>
          <p:nvPr/>
        </p:nvCxnSpPr>
        <p:spPr>
          <a:xfrm>
            <a:off x="9176403" y="5026540"/>
            <a:ext cx="1055445" cy="363188"/>
          </a:xfrm>
          <a:prstGeom prst="straightConnector1">
            <a:avLst/>
          </a:prstGeom>
          <a:ln w="22225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3616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927649" y="773276"/>
            <a:ext cx="5760640" cy="5400599"/>
            <a:chOff x="0" y="0"/>
            <a:chExt cx="2828925" cy="2522326"/>
          </a:xfrm>
        </p:grpSpPr>
        <p:sp>
          <p:nvSpPr>
            <p:cNvPr id="3" name="Regular Pentagon 2"/>
            <p:cNvSpPr/>
            <p:nvPr/>
          </p:nvSpPr>
          <p:spPr>
            <a:xfrm>
              <a:off x="647700" y="0"/>
              <a:ext cx="1562100" cy="962025"/>
            </a:xfrm>
            <a:prstGeom prst="pentagon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IN" sz="2000" b="1" dirty="0">
                  <a:solidFill>
                    <a:srgbClr val="000000"/>
                  </a:solidFill>
                  <a:ea typeface="Calibri"/>
                  <a:cs typeface="Times New Roman"/>
                </a:rPr>
                <a:t>Consumer’s Grievances</a:t>
              </a:r>
              <a:endParaRPr lang="en-IN" sz="2000" b="1" dirty="0">
                <a:ea typeface="Calibri"/>
                <a:cs typeface="Times New Roman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85725" y="1200150"/>
              <a:ext cx="2667000" cy="35242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IN" b="1" dirty="0">
                  <a:solidFill>
                    <a:srgbClr val="000000"/>
                  </a:solidFill>
                  <a:ea typeface="Calibri"/>
                  <a:cs typeface="Times New Roman"/>
                </a:rPr>
                <a:t>Internal Grievances Redressal Mechanism</a:t>
              </a:r>
              <a:endParaRPr lang="en-IN" b="1" dirty="0">
                <a:ea typeface="Calibri"/>
                <a:cs typeface="Times New Roman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0" y="1743075"/>
              <a:ext cx="2828925" cy="35242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IN" b="1" dirty="0">
                  <a:solidFill>
                    <a:srgbClr val="000000"/>
                  </a:solidFill>
                  <a:ea typeface="Calibri"/>
                  <a:cs typeface="Times New Roman"/>
                </a:rPr>
                <a:t>Consumer Grievance Redressal Forum (CGRF)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600075" y="2257426"/>
              <a:ext cx="1628775" cy="26490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IN" sz="2000" b="1" dirty="0">
                  <a:solidFill>
                    <a:srgbClr val="000000"/>
                  </a:solidFill>
                  <a:ea typeface="Calibri"/>
                  <a:cs typeface="Times New Roman"/>
                </a:rPr>
                <a:t>Electricity Ombudsman </a:t>
              </a:r>
              <a:endParaRPr lang="en-IN" sz="2000" b="1" dirty="0">
                <a:ea typeface="Calibri"/>
                <a:cs typeface="Times New Roman"/>
              </a:endParaRPr>
            </a:p>
          </p:txBody>
        </p:sp>
        <p:sp>
          <p:nvSpPr>
            <p:cNvPr id="7" name="Down Arrow 6"/>
            <p:cNvSpPr/>
            <p:nvPr/>
          </p:nvSpPr>
          <p:spPr>
            <a:xfrm>
              <a:off x="1343025" y="962025"/>
              <a:ext cx="247650" cy="247650"/>
            </a:xfrm>
            <a:prstGeom prst="downArrow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N"/>
            </a:p>
          </p:txBody>
        </p:sp>
        <p:sp>
          <p:nvSpPr>
            <p:cNvPr id="8" name="Down Arrow 7"/>
            <p:cNvSpPr/>
            <p:nvPr/>
          </p:nvSpPr>
          <p:spPr>
            <a:xfrm>
              <a:off x="1343025" y="1543050"/>
              <a:ext cx="247650" cy="219075"/>
            </a:xfrm>
            <a:prstGeom prst="downArrow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N"/>
            </a:p>
          </p:txBody>
        </p:sp>
        <p:sp>
          <p:nvSpPr>
            <p:cNvPr id="9" name="Down Arrow 8"/>
            <p:cNvSpPr/>
            <p:nvPr/>
          </p:nvSpPr>
          <p:spPr>
            <a:xfrm>
              <a:off x="1343025" y="2095500"/>
              <a:ext cx="247650" cy="190500"/>
            </a:xfrm>
            <a:prstGeom prst="downArrow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N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91344" y="76201"/>
            <a:ext cx="11305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Legal &amp; Regulatory Provisions –2/3: State Institutional structure-B</a:t>
            </a:r>
            <a:endParaRPr lang="en-IN" sz="3200" b="1" dirty="0"/>
          </a:p>
        </p:txBody>
      </p:sp>
    </p:spTree>
    <p:extLst>
      <p:ext uri="{BB962C8B-B14F-4D97-AF65-F5344CB8AC3E}">
        <p14:creationId xmlns:p14="http://schemas.microsoft.com/office/powerpoint/2010/main" val="290077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Legal &amp; Regulatory Provisions – 3/3: </a:t>
            </a:r>
            <a:r>
              <a:rPr lang="en-IN" dirty="0"/>
              <a:t>State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State Electricity Regulatory Commission</a:t>
            </a:r>
          </a:p>
          <a:p>
            <a:pPr lvl="1"/>
            <a:r>
              <a:rPr lang="en-US" sz="2200" b="1" dirty="0"/>
              <a:t>Standards of Performance Regulation</a:t>
            </a:r>
          </a:p>
          <a:p>
            <a:pPr lvl="1"/>
            <a:r>
              <a:rPr lang="en-IN" sz="2200" b="1" dirty="0"/>
              <a:t>Consumer Grievance Redressal Forum &amp; Ombudsman Regulations</a:t>
            </a:r>
          </a:p>
          <a:p>
            <a:pPr lvl="1"/>
            <a:r>
              <a:rPr lang="en-US" sz="2200" dirty="0"/>
              <a:t>Conduct of Business Rules</a:t>
            </a:r>
          </a:p>
          <a:p>
            <a:pPr lvl="1"/>
            <a:r>
              <a:rPr lang="en-US" sz="2200" dirty="0"/>
              <a:t>Electricity Supply Code Regulation</a:t>
            </a:r>
          </a:p>
          <a:p>
            <a:pPr lvl="1"/>
            <a:r>
              <a:rPr lang="en-IN" sz="2200" dirty="0"/>
              <a:t>Regulatory orders - Directives, Tariff, Accident ex-gratia, load shedding, …</a:t>
            </a:r>
          </a:p>
          <a:p>
            <a:r>
              <a:rPr lang="en-IN" sz="2400" dirty="0"/>
              <a:t>State government</a:t>
            </a:r>
          </a:p>
          <a:p>
            <a:pPr lvl="1"/>
            <a:r>
              <a:rPr lang="en-IN" sz="2200" dirty="0"/>
              <a:t>Electricity Duty Act </a:t>
            </a:r>
          </a:p>
          <a:p>
            <a:pPr lvl="1"/>
            <a:r>
              <a:rPr lang="en-IN" sz="2200" dirty="0"/>
              <a:t>Public Service Delivery Guarantee Act (if available)</a:t>
            </a:r>
          </a:p>
          <a:p>
            <a:pPr lvl="2"/>
            <a:r>
              <a:rPr lang="en-IN" sz="1800" dirty="0"/>
              <a:t>Starting with MP (2010), many states have such Acts, Public hearings on all public services</a:t>
            </a:r>
          </a:p>
          <a:p>
            <a:pPr lvl="1"/>
            <a:r>
              <a:rPr lang="en-IN" sz="2200" dirty="0"/>
              <a:t>Works of Licensee Rules </a:t>
            </a:r>
          </a:p>
          <a:p>
            <a:pPr lvl="2"/>
            <a:r>
              <a:rPr lang="en-IN" sz="1800" dirty="0"/>
              <a:t>Construction of power lines, compensation etc</a:t>
            </a:r>
          </a:p>
          <a:p>
            <a:r>
              <a:rPr lang="en-IN" sz="2400" dirty="0"/>
              <a:t>Consumer courts under Consumer Protection Act, High Courts</a:t>
            </a:r>
          </a:p>
          <a:p>
            <a:pPr lvl="1"/>
            <a:endParaRPr lang="en-IN" sz="22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D0675-CE67-4BC6-9068-E42016C2257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0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5C9A-4246-4210-88D4-207FF62F1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41528"/>
            <a:ext cx="10972800" cy="785818"/>
          </a:xfrm>
        </p:spPr>
        <p:txBody>
          <a:bodyPr>
            <a:normAutofit fontScale="90000"/>
          </a:bodyPr>
          <a:lstStyle/>
          <a:p>
            <a:r>
              <a:rPr lang="en-IN" dirty="0"/>
              <a:t>Overview of Standards of Performance (</a:t>
            </a:r>
            <a:r>
              <a:rPr lang="en-IN" dirty="0" err="1"/>
              <a:t>SoP</a:t>
            </a:r>
            <a:r>
              <a:rPr lang="en-IN" dirty="0"/>
              <a:t>) Regulations 1/2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6AC276E-3448-45E8-9562-4523223A14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8386887"/>
              </p:ext>
            </p:extLst>
          </p:nvPr>
        </p:nvGraphicFramePr>
        <p:xfrm>
          <a:off x="0" y="624509"/>
          <a:ext cx="11784631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3651">
                  <a:extLst>
                    <a:ext uri="{9D8B030D-6E8A-4147-A177-3AD203B41FA5}">
                      <a16:colId xmlns:a16="http://schemas.microsoft.com/office/drawing/2014/main" val="2850235594"/>
                    </a:ext>
                  </a:extLst>
                </a:gridCol>
                <a:gridCol w="3727474">
                  <a:extLst>
                    <a:ext uri="{9D8B030D-6E8A-4147-A177-3AD203B41FA5}">
                      <a16:colId xmlns:a16="http://schemas.microsoft.com/office/drawing/2014/main" val="397816420"/>
                    </a:ext>
                  </a:extLst>
                </a:gridCol>
                <a:gridCol w="6323506">
                  <a:extLst>
                    <a:ext uri="{9D8B030D-6E8A-4147-A177-3AD203B41FA5}">
                      <a16:colId xmlns:a16="http://schemas.microsoft.com/office/drawing/2014/main" val="3862580695"/>
                    </a:ext>
                  </a:extLst>
                </a:gridCol>
              </a:tblGrid>
              <a:tr h="343633">
                <a:tc>
                  <a:txBody>
                    <a:bodyPr/>
                    <a:lstStyle/>
                    <a:p>
                      <a:r>
                        <a:rPr lang="en-IN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Explanation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Examples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7542404"/>
                  </a:ext>
                </a:extLst>
              </a:tr>
              <a:tr h="1374534">
                <a:tc>
                  <a:txBody>
                    <a:bodyPr/>
                    <a:lstStyle/>
                    <a:p>
                      <a:r>
                        <a:rPr lang="en-IN" dirty="0"/>
                        <a:t>Performance indicators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Around 30–40 indicators which impact consumer Quality of Supply and Service (QoS)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Outage (consumer-fuse-off, feeder, DT),  Power quality (voltage, frequency harmonics), </a:t>
                      </a:r>
                    </a:p>
                    <a:p>
                      <a:r>
                        <a:rPr lang="en-IN" dirty="0"/>
                        <a:t>Metering (burnt meter, defective meter), Billing (average billing, delay, wrong bill), Connection (new, disconnection, reconnection, modification)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958128"/>
                  </a:ext>
                </a:extLst>
              </a:tr>
              <a:tr h="1116809">
                <a:tc>
                  <a:txBody>
                    <a:bodyPr/>
                    <a:lstStyle/>
                    <a:p>
                      <a:r>
                        <a:rPr lang="en-US" dirty="0"/>
                        <a:t>Performance target for each indicator 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Target (mostly time limit) to be met for each of the parameters for each consumer. Called ‘guaranteed standards of performance’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Time limit 3–4 hours to address consumer outage, 2 days for DT failure, few weeks for metering, billing or connection. 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315000"/>
                  </a:ext>
                </a:extLst>
              </a:tr>
              <a:tr h="1374534"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Response to violation of target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Consumer can lodge complaint. DISCOM is mandated to attend to it within the set target and if not complied with, pay compensation to the consumer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Many methods to complain and escalate the complaint. Typical compensation for not attending the complaint in time: Rs 50–100 per default, per hour, per day etc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865232"/>
                  </a:ext>
                </a:extLst>
              </a:tr>
              <a:tr h="1461024"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 performance standard/ benchmark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 standard for the whole DISCOM, for addressing all complaints related to one indicator within the set target. This is called ‘overall standards of performance’.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 urban power outage complaints to be met within target time in 99% of the cases; annual rural DT failure to be less than 10% or faulty DTs to be replaced within time in 95% of the cases; faulty meters to be less than 3%; scheduled outage to be notified in advance, last less than 12 hours and not be after 6 PM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745383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DC8196-AA6B-4E7A-8DAA-A178AE714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0488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5C9A-4246-4210-88D4-207FF62F1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/>
              <a:t>Overview of Standards of Performance (</a:t>
            </a:r>
            <a:r>
              <a:rPr lang="en-IN" dirty="0" err="1"/>
              <a:t>SoP</a:t>
            </a:r>
            <a:r>
              <a:rPr lang="en-IN" dirty="0"/>
              <a:t>) Regulations 2/2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6AC276E-3448-45E8-9562-4523223A14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2022804"/>
              </p:ext>
            </p:extLst>
          </p:nvPr>
        </p:nvGraphicFramePr>
        <p:xfrm>
          <a:off x="593346" y="819929"/>
          <a:ext cx="10972800" cy="540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2254">
                  <a:extLst>
                    <a:ext uri="{9D8B030D-6E8A-4147-A177-3AD203B41FA5}">
                      <a16:colId xmlns:a16="http://schemas.microsoft.com/office/drawing/2014/main" val="2850235594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397816420"/>
                    </a:ext>
                  </a:extLst>
                </a:gridCol>
                <a:gridCol w="5254122">
                  <a:extLst>
                    <a:ext uri="{9D8B030D-6E8A-4147-A177-3AD203B41FA5}">
                      <a16:colId xmlns:a16="http://schemas.microsoft.com/office/drawing/2014/main" val="38625806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Explanation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Examples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7542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Reliability indices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Calculation of average frequency and duration of consumer/feeder interruptions in the DISCOM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Average Interruption Frequency Index (SAIFI), System Average Interruption Duration Index (SAIDI</a:t>
                      </a:r>
                      <a:r>
                        <a:rPr lang="en-IN" dirty="0"/>
                        <a:t>), Momentary Average Interruption Frequency Index (MAIFI). Some DISCOMs and National Power Portal also report feeder outage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958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Exemptions 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Reasons or circumstances where the DISCOM is not mandated to meet </a:t>
                      </a:r>
                      <a:r>
                        <a:rPr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SoP</a:t>
                      </a:r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norms due to weather related or other force majeure situations.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These include natural or manmade disasters such as flood, cyclone, earthquake, fire, strike </a:t>
                      </a:r>
                      <a:r>
                        <a:rPr lang="en-US" dirty="0" err="1"/>
                        <a:t>etc</a:t>
                      </a:r>
                      <a:r>
                        <a:rPr lang="en-US" dirty="0"/>
                        <a:t>, as well as circumstances over which DISCOM has no control, such as grid failure, instructions by SLDC </a:t>
                      </a:r>
                      <a:r>
                        <a:rPr lang="en-US" dirty="0" err="1"/>
                        <a:t>etc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315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Reporting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DISCOM to periodically prepare reports as per formats specified by SERC, and submit to SERC, as well make them publicly available</a:t>
                      </a:r>
                      <a:endParaRPr lang="en-I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DISCOM-wise or circle-wise monthly/quarterly/annual reports of complaints received on </a:t>
                      </a:r>
                      <a:r>
                        <a:rPr lang="en-I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SoP</a:t>
                      </a:r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violations, time taken to address, pending complaints, compensation paid, feeder outage details, etc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865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Awareness building – not in all  Regulations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Measures to build awareness among consumers and public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Posters in DISCOM offices, consumer info links in DISCOM websites, periodic substation meetings, key information in bills, alerts through mobile applications etc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745383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DC8196-AA6B-4E7A-8DAA-A178AE714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691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A5F45-EA55-4958-9DB6-CED8D57F1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/>
              <a:t>AP – Provisions and status:  Consumer Grievance Redressal Forum and Vidyut Ombudsman –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3161D-CB46-46FD-B30C-155AEBD6F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N" dirty="0"/>
              <a:t>CGRF and VO Regulations in 2004, 2007, 2016</a:t>
            </a:r>
          </a:p>
          <a:p>
            <a:pPr lvl="1"/>
            <a:r>
              <a:rPr lang="en-IN" dirty="0"/>
              <a:t>Amendments to 2016 Regulations in 2021, 2022 (2) and 2023</a:t>
            </a:r>
          </a:p>
          <a:p>
            <a:r>
              <a:rPr lang="en-IN" dirty="0"/>
              <a:t>Consumer Grievance Redressal Forum (CGRF)</a:t>
            </a:r>
          </a:p>
          <a:p>
            <a:pPr lvl="1"/>
            <a:r>
              <a:rPr lang="en-IN" dirty="0"/>
              <a:t>As specified in Section 42 (5-8) of Electricity Act</a:t>
            </a:r>
          </a:p>
          <a:p>
            <a:pPr lvl="1"/>
            <a:r>
              <a:rPr lang="en-IN" dirty="0"/>
              <a:t>CGRF to have four members – 3 full time and 1 for meetings</a:t>
            </a:r>
          </a:p>
          <a:p>
            <a:pPr lvl="2"/>
            <a:r>
              <a:rPr lang="en-IN" dirty="0"/>
              <a:t>Chairperson to be appointed by DISCOM – former District Judge or CGM</a:t>
            </a:r>
          </a:p>
          <a:p>
            <a:pPr lvl="2"/>
            <a:r>
              <a:rPr lang="en-IN" dirty="0"/>
              <a:t>Technical and Finance Members by DISCOM – serving SE or GM</a:t>
            </a:r>
          </a:p>
          <a:p>
            <a:pPr lvl="2"/>
            <a:r>
              <a:rPr lang="en-IN" dirty="0"/>
              <a:t>Independent Member, by APERC – consumer group, NGO</a:t>
            </a:r>
          </a:p>
          <a:p>
            <a:pPr lvl="1"/>
            <a:r>
              <a:rPr lang="en-IN" dirty="0"/>
              <a:t>Secretarial and office support by DISCOM</a:t>
            </a:r>
          </a:p>
          <a:p>
            <a:pPr lvl="1"/>
            <a:r>
              <a:rPr lang="en-IN" dirty="0"/>
              <a:t>All decisions by majority of those present, orders within 60 days of complaint</a:t>
            </a:r>
          </a:p>
          <a:p>
            <a:pPr lvl="1"/>
            <a:r>
              <a:rPr lang="en-IN" dirty="0"/>
              <a:t>DISCOM to comply with orders within 15 days of receipt, cannot challenge the order unless it violates laws or regulations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D719A-3C03-4A16-A7B4-8CBECA0AF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9559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A5F45-EA55-4958-9DB6-CED8D57F1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/>
              <a:t>AP – Provisions and status:  Consumer Grievance Redressal Forum and Vidyut Ombudsman –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3161D-CB46-46FD-B30C-155AEBD6F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N" dirty="0"/>
              <a:t>CGRF and VO Regulations in 2004, 2007, 2016</a:t>
            </a:r>
          </a:p>
          <a:p>
            <a:pPr lvl="1"/>
            <a:r>
              <a:rPr lang="en-IN" dirty="0"/>
              <a:t>Amendments to 2016 Regulations in 2021, 2022 (2) and 2023</a:t>
            </a:r>
          </a:p>
          <a:p>
            <a:r>
              <a:rPr lang="en-IN" dirty="0"/>
              <a:t>Vidyut Ombudsman</a:t>
            </a:r>
          </a:p>
          <a:p>
            <a:pPr lvl="1"/>
            <a:r>
              <a:rPr lang="en-IN" dirty="0"/>
              <a:t>As specified in Section 42 (5-8) of Electricity Act</a:t>
            </a:r>
          </a:p>
          <a:p>
            <a:pPr lvl="1"/>
            <a:r>
              <a:rPr lang="en-IN" dirty="0"/>
              <a:t>APERC to appoint Vidyut Ombudsman (VO)</a:t>
            </a:r>
          </a:p>
          <a:p>
            <a:pPr lvl="2"/>
            <a:r>
              <a:rPr lang="en-IN" dirty="0"/>
              <a:t>Super time scale District Judge or Director – APERC or CE on deputation to APERC</a:t>
            </a:r>
          </a:p>
          <a:p>
            <a:pPr lvl="2"/>
            <a:r>
              <a:rPr lang="en-IN" dirty="0"/>
              <a:t>Office at APERC</a:t>
            </a:r>
          </a:p>
          <a:p>
            <a:pPr lvl="1"/>
            <a:r>
              <a:rPr lang="en-IN" dirty="0"/>
              <a:t>Consumer can appeal CGRF decisions, Order within 60 days</a:t>
            </a:r>
          </a:p>
          <a:p>
            <a:pPr lvl="1"/>
            <a:r>
              <a:rPr lang="en-IN" dirty="0"/>
              <a:t>Secretary of APERC and designated nodal officer (CGM rank) of DISCOM for consumer affairs</a:t>
            </a:r>
          </a:p>
          <a:p>
            <a:pPr marL="457200" lvl="1" indent="0">
              <a:buNone/>
            </a:pPr>
            <a:endParaRPr lang="en-IN" dirty="0"/>
          </a:p>
          <a:p>
            <a:pPr lvl="1"/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D719A-3C03-4A16-A7B4-8CBECA0AF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84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7D770-0987-445F-A8D4-985112B6B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/>
              <a:t>AP – Provisions and status:  Consumer related information on DISCOM websites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92016-E2FF-4FA6-8275-6D8AB14CBB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N" dirty="0"/>
              <a:t>Complaint procedure (prepared by APERC), number and link to file complaint, mobile app, accident compensation details  available</a:t>
            </a:r>
          </a:p>
          <a:p>
            <a:r>
              <a:rPr lang="en-IN" dirty="0"/>
              <a:t>Ease of Doing Business initiatives</a:t>
            </a:r>
          </a:p>
          <a:p>
            <a:pPr lvl="1"/>
            <a:r>
              <a:rPr lang="en-IN" dirty="0"/>
              <a:t>All DISCOM websites, mostly for industry consumers</a:t>
            </a:r>
          </a:p>
          <a:p>
            <a:r>
              <a:rPr lang="en-IN" dirty="0"/>
              <a:t>Customer information link at all websites</a:t>
            </a:r>
          </a:p>
          <a:p>
            <a:pPr lvl="1"/>
            <a:r>
              <a:rPr lang="en-IN" dirty="0"/>
              <a:t>Useful information, Citizen charter has </a:t>
            </a:r>
            <a:r>
              <a:rPr lang="en-IN" dirty="0" err="1"/>
              <a:t>SoP</a:t>
            </a:r>
            <a:r>
              <a:rPr lang="en-IN" dirty="0"/>
              <a:t> summary (CP, SP)</a:t>
            </a:r>
          </a:p>
          <a:p>
            <a:r>
              <a:rPr lang="en-IN" dirty="0"/>
              <a:t>Safety </a:t>
            </a:r>
          </a:p>
          <a:p>
            <a:pPr lvl="1"/>
            <a:r>
              <a:rPr lang="en-IN" dirty="0"/>
              <a:t>Safety tips available at all DISCOM websites</a:t>
            </a:r>
          </a:p>
          <a:p>
            <a:r>
              <a:rPr lang="en-IN" dirty="0"/>
              <a:t>Regulatory information </a:t>
            </a:r>
          </a:p>
          <a:p>
            <a:pPr lvl="1"/>
            <a:r>
              <a:rPr lang="en-IN" dirty="0"/>
              <a:t>Available at all websites</a:t>
            </a:r>
          </a:p>
          <a:p>
            <a:pPr lvl="1"/>
            <a:r>
              <a:rPr lang="en-IN" dirty="0"/>
              <a:t>Has Tariff filings, </a:t>
            </a:r>
            <a:r>
              <a:rPr lang="en-IN" dirty="0" err="1"/>
              <a:t>SoP</a:t>
            </a:r>
            <a:r>
              <a:rPr lang="en-IN" dirty="0"/>
              <a:t> analysis, Tariff, Energy Audit reports, Agriculture seniority list etc</a:t>
            </a:r>
          </a:p>
          <a:p>
            <a:pPr lvl="1"/>
            <a:endParaRPr lang="en-IN" dirty="0"/>
          </a:p>
          <a:p>
            <a:pPr lvl="1"/>
            <a:endParaRPr lang="en-IN" dirty="0"/>
          </a:p>
          <a:p>
            <a:pPr lvl="1"/>
            <a:endParaRPr lang="en-IN" dirty="0"/>
          </a:p>
          <a:p>
            <a:endParaRPr lang="en-IN" dirty="0"/>
          </a:p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7B04CC-CC79-4C48-853A-77937A863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067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DD19A-0899-44D0-B276-AAECFF6E2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852"/>
            <a:ext cx="11463064" cy="785818"/>
          </a:xfrm>
        </p:spPr>
        <p:txBody>
          <a:bodyPr>
            <a:normAutofit fontScale="90000"/>
          </a:bodyPr>
          <a:lstStyle/>
          <a:p>
            <a:r>
              <a:rPr lang="en-IN" dirty="0"/>
              <a:t>AP – Provisions and status:  Consumer Grievance Redressal Forum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2D33AC-CA71-47A3-989F-79E23A33F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602305"/>
            <a:ext cx="10972800" cy="5054617"/>
          </a:xfrm>
        </p:spPr>
        <p:txBody>
          <a:bodyPr/>
          <a:lstStyle/>
          <a:p>
            <a:r>
              <a:rPr lang="en-IN" dirty="0"/>
              <a:t>Status</a:t>
            </a:r>
          </a:p>
          <a:p>
            <a:pPr lvl="1"/>
            <a:r>
              <a:rPr lang="en-IN" dirty="0"/>
              <a:t>One in each of the three DISCOMs</a:t>
            </a:r>
          </a:p>
          <a:p>
            <a:pPr lvl="1"/>
            <a:r>
              <a:rPr lang="en-IN" dirty="0"/>
              <a:t>CGRF contact details available on website (CP, SP)</a:t>
            </a:r>
          </a:p>
          <a:p>
            <a:pPr lvl="1"/>
            <a:r>
              <a:rPr lang="en-IN" dirty="0"/>
              <a:t>CGRF orders available on website (SP)</a:t>
            </a:r>
          </a:p>
          <a:p>
            <a:r>
              <a:rPr lang="en-IN" dirty="0"/>
              <a:t>Complaint analysis FY 21</a:t>
            </a:r>
          </a:p>
          <a:p>
            <a:pPr lvl="1"/>
            <a:r>
              <a:rPr lang="en-IN" dirty="0"/>
              <a:t>Very very few complaints, low compensation</a:t>
            </a:r>
          </a:p>
          <a:p>
            <a:endParaRPr lang="en-IN" dirty="0"/>
          </a:p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E20B77-A207-4F2E-BAD9-D0DDDF91D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3883B22-23DE-4F22-AB08-AFDAB3A25D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2149"/>
              </p:ext>
            </p:extLst>
          </p:nvPr>
        </p:nvGraphicFramePr>
        <p:xfrm>
          <a:off x="695400" y="3789667"/>
          <a:ext cx="1108923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0562">
                  <a:extLst>
                    <a:ext uri="{9D8B030D-6E8A-4147-A177-3AD203B41FA5}">
                      <a16:colId xmlns:a16="http://schemas.microsoft.com/office/drawing/2014/main" val="2430148588"/>
                    </a:ext>
                  </a:extLst>
                </a:gridCol>
                <a:gridCol w="2472599">
                  <a:extLst>
                    <a:ext uri="{9D8B030D-6E8A-4147-A177-3AD203B41FA5}">
                      <a16:colId xmlns:a16="http://schemas.microsoft.com/office/drawing/2014/main" val="4061291890"/>
                    </a:ext>
                  </a:extLst>
                </a:gridCol>
                <a:gridCol w="1348690">
                  <a:extLst>
                    <a:ext uri="{9D8B030D-6E8A-4147-A177-3AD203B41FA5}">
                      <a16:colId xmlns:a16="http://schemas.microsoft.com/office/drawing/2014/main" val="3998963282"/>
                    </a:ext>
                  </a:extLst>
                </a:gridCol>
                <a:gridCol w="1348690">
                  <a:extLst>
                    <a:ext uri="{9D8B030D-6E8A-4147-A177-3AD203B41FA5}">
                      <a16:colId xmlns:a16="http://schemas.microsoft.com/office/drawing/2014/main" val="902084369"/>
                    </a:ext>
                  </a:extLst>
                </a:gridCol>
                <a:gridCol w="1348690">
                  <a:extLst>
                    <a:ext uri="{9D8B030D-6E8A-4147-A177-3AD203B41FA5}">
                      <a16:colId xmlns:a16="http://schemas.microsoft.com/office/drawing/2014/main" val="8895282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Detail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APCPDCL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APEPDCL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APSPDCL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9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Received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172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306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4815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Disposed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187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129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412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0489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Compensation - Nos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255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Compensation (Rs. Lakh)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0.3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6198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Total consumers (Lakh)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dirty="0"/>
                        <a:t>197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083342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en-IN" sz="1400" dirty="0"/>
                        <a:t>* Complaint data from APERC 2021 Annual report, Pending cases also disposed, </a:t>
                      </a:r>
                      <a:r>
                        <a:rPr lang="en-IN" sz="1400" dirty="0" err="1"/>
                        <a:t>Approx</a:t>
                      </a:r>
                      <a:r>
                        <a:rPr lang="en-IN" sz="1400" dirty="0"/>
                        <a:t> consumer numbers from DISCOM/TRANSCO annual reports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931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54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4638"/>
            <a:ext cx="10972800" cy="65654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/>
              <a:t>Prayas (Energy Group)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7D2B4-F4E5-4965-B827-A2815A6E2BF5}" type="slidenum">
              <a:rPr lang="en-IN" smtClean="0"/>
              <a:pPr/>
              <a:t>2</a:t>
            </a:fld>
            <a:endParaRPr lang="en-IN"/>
          </a:p>
        </p:txBody>
      </p:sp>
      <p:grpSp>
        <p:nvGrpSpPr>
          <p:cNvPr id="4" name="Group 3"/>
          <p:cNvGrpSpPr/>
          <p:nvPr/>
        </p:nvGrpSpPr>
        <p:grpSpPr>
          <a:xfrm>
            <a:off x="7569240" y="1068769"/>
            <a:ext cx="4223631" cy="4299508"/>
            <a:chOff x="4638792" y="1291351"/>
            <a:chExt cx="4223631" cy="4299508"/>
          </a:xfrm>
        </p:grpSpPr>
        <p:sp>
          <p:nvSpPr>
            <p:cNvPr id="5" name="Freeform 4"/>
            <p:cNvSpPr/>
            <p:nvPr/>
          </p:nvSpPr>
          <p:spPr>
            <a:xfrm>
              <a:off x="5930300" y="2678372"/>
              <a:ext cx="1762964" cy="1525035"/>
            </a:xfrm>
            <a:custGeom>
              <a:avLst/>
              <a:gdLst>
                <a:gd name="connsiteX0" fmla="*/ 0 w 1762964"/>
                <a:gd name="connsiteY0" fmla="*/ 762518 h 1525035"/>
                <a:gd name="connsiteX1" fmla="*/ 435702 w 1762964"/>
                <a:gd name="connsiteY1" fmla="*/ 0 h 1525035"/>
                <a:gd name="connsiteX2" fmla="*/ 1327262 w 1762964"/>
                <a:gd name="connsiteY2" fmla="*/ 0 h 1525035"/>
                <a:gd name="connsiteX3" fmla="*/ 1762964 w 1762964"/>
                <a:gd name="connsiteY3" fmla="*/ 762518 h 1525035"/>
                <a:gd name="connsiteX4" fmla="*/ 1327262 w 1762964"/>
                <a:gd name="connsiteY4" fmla="*/ 1525035 h 1525035"/>
                <a:gd name="connsiteX5" fmla="*/ 435702 w 1762964"/>
                <a:gd name="connsiteY5" fmla="*/ 1525035 h 1525035"/>
                <a:gd name="connsiteX6" fmla="*/ 0 w 1762964"/>
                <a:gd name="connsiteY6" fmla="*/ 762518 h 152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2964" h="1525035">
                  <a:moveTo>
                    <a:pt x="0" y="762518"/>
                  </a:moveTo>
                  <a:lnTo>
                    <a:pt x="435702" y="0"/>
                  </a:lnTo>
                  <a:lnTo>
                    <a:pt x="1327262" y="0"/>
                  </a:lnTo>
                  <a:lnTo>
                    <a:pt x="1762964" y="762518"/>
                  </a:lnTo>
                  <a:lnTo>
                    <a:pt x="1327262" y="1525035"/>
                  </a:lnTo>
                  <a:lnTo>
                    <a:pt x="435702" y="1525035"/>
                  </a:lnTo>
                  <a:lnTo>
                    <a:pt x="0" y="76251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alpha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9928" tIns="270500" rIns="309928" bIns="270500" numCol="1" spcCol="1270" anchor="ctr" anchorCtr="0">
              <a:noAutofit/>
            </a:bodyPr>
            <a:lstStyle/>
            <a:p>
              <a:pPr algn="ctr" defTabSz="6222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dirty="0">
                  <a:solidFill>
                    <a:schemeClr val="tx1"/>
                  </a:solidFill>
                  <a:latin typeface="Bahnschrift SemiLight" panose="020B0502040204020203" pitchFamily="34" charset="0"/>
                </a:rPr>
                <a:t>Energy (Policy, Planning &amp; Governance) </a:t>
              </a:r>
            </a:p>
          </p:txBody>
        </p:sp>
        <p:sp>
          <p:nvSpPr>
            <p:cNvPr id="7" name="Freeform 6"/>
            <p:cNvSpPr/>
            <p:nvPr/>
          </p:nvSpPr>
          <p:spPr>
            <a:xfrm>
              <a:off x="6092695" y="1291351"/>
              <a:ext cx="1444737" cy="1249867"/>
            </a:xfrm>
            <a:custGeom>
              <a:avLst/>
              <a:gdLst>
                <a:gd name="connsiteX0" fmla="*/ 0 w 1444737"/>
                <a:gd name="connsiteY0" fmla="*/ 624934 h 1249867"/>
                <a:gd name="connsiteX1" fmla="*/ 357087 w 1444737"/>
                <a:gd name="connsiteY1" fmla="*/ 0 h 1249867"/>
                <a:gd name="connsiteX2" fmla="*/ 1087650 w 1444737"/>
                <a:gd name="connsiteY2" fmla="*/ 0 h 1249867"/>
                <a:gd name="connsiteX3" fmla="*/ 1444737 w 1444737"/>
                <a:gd name="connsiteY3" fmla="*/ 624934 h 1249867"/>
                <a:gd name="connsiteX4" fmla="*/ 1087650 w 1444737"/>
                <a:gd name="connsiteY4" fmla="*/ 1249867 h 1249867"/>
                <a:gd name="connsiteX5" fmla="*/ 357087 w 1444737"/>
                <a:gd name="connsiteY5" fmla="*/ 1249867 h 1249867"/>
                <a:gd name="connsiteX6" fmla="*/ 0 w 1444737"/>
                <a:gd name="connsiteY6" fmla="*/ 624934 h 124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737" h="1249867">
                  <a:moveTo>
                    <a:pt x="0" y="624934"/>
                  </a:moveTo>
                  <a:lnTo>
                    <a:pt x="357087" y="0"/>
                  </a:lnTo>
                  <a:lnTo>
                    <a:pt x="1087650" y="0"/>
                  </a:lnTo>
                  <a:lnTo>
                    <a:pt x="1444737" y="624934"/>
                  </a:lnTo>
                  <a:lnTo>
                    <a:pt x="1087650" y="1249867"/>
                  </a:lnTo>
                  <a:lnTo>
                    <a:pt x="357087" y="1249867"/>
                  </a:lnTo>
                  <a:lnTo>
                    <a:pt x="0" y="62493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9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204" tIns="224911" rIns="257204" bIns="224911" numCol="1" spcCol="1270" anchor="ctr" anchorCtr="0">
              <a:noAutofit/>
            </a:bodyPr>
            <a:lstStyle/>
            <a:p>
              <a:pPr algn="ctr" defTabSz="6222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dirty="0">
                  <a:solidFill>
                    <a:schemeClr val="tx1"/>
                  </a:solidFill>
                  <a:latin typeface="Bahnschrift SemiLight" panose="020B0502040204020203" pitchFamily="34" charset="0"/>
                </a:rPr>
                <a:t>Electricity</a:t>
              </a:r>
              <a:r>
                <a:rPr lang="en-US" sz="1400" b="1" dirty="0">
                  <a:latin typeface="Bahnschrift SemiLight" panose="020B0502040204020203" pitchFamily="34" charset="0"/>
                </a:rPr>
                <a:t> </a:t>
              </a:r>
              <a:r>
                <a:rPr lang="en-US" sz="1400" b="1" dirty="0">
                  <a:solidFill>
                    <a:schemeClr val="tx1"/>
                  </a:solidFill>
                  <a:latin typeface="Bahnschrift SemiLight" panose="020B0502040204020203" pitchFamily="34" charset="0"/>
                </a:rPr>
                <a:t>Regulation</a:t>
              </a:r>
            </a:p>
          </p:txBody>
        </p:sp>
        <p:sp>
          <p:nvSpPr>
            <p:cNvPr id="9" name="Freeform 8"/>
            <p:cNvSpPr/>
            <p:nvPr/>
          </p:nvSpPr>
          <p:spPr>
            <a:xfrm>
              <a:off x="7417686" y="2060103"/>
              <a:ext cx="1444737" cy="1249867"/>
            </a:xfrm>
            <a:custGeom>
              <a:avLst/>
              <a:gdLst>
                <a:gd name="connsiteX0" fmla="*/ 0 w 1444737"/>
                <a:gd name="connsiteY0" fmla="*/ 624934 h 1249867"/>
                <a:gd name="connsiteX1" fmla="*/ 357087 w 1444737"/>
                <a:gd name="connsiteY1" fmla="*/ 0 h 1249867"/>
                <a:gd name="connsiteX2" fmla="*/ 1087650 w 1444737"/>
                <a:gd name="connsiteY2" fmla="*/ 0 h 1249867"/>
                <a:gd name="connsiteX3" fmla="*/ 1444737 w 1444737"/>
                <a:gd name="connsiteY3" fmla="*/ 624934 h 1249867"/>
                <a:gd name="connsiteX4" fmla="*/ 1087650 w 1444737"/>
                <a:gd name="connsiteY4" fmla="*/ 1249867 h 1249867"/>
                <a:gd name="connsiteX5" fmla="*/ 357087 w 1444737"/>
                <a:gd name="connsiteY5" fmla="*/ 1249867 h 1249867"/>
                <a:gd name="connsiteX6" fmla="*/ 0 w 1444737"/>
                <a:gd name="connsiteY6" fmla="*/ 624934 h 124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737" h="1249867">
                  <a:moveTo>
                    <a:pt x="0" y="624934"/>
                  </a:moveTo>
                  <a:lnTo>
                    <a:pt x="357087" y="0"/>
                  </a:lnTo>
                  <a:lnTo>
                    <a:pt x="1087650" y="0"/>
                  </a:lnTo>
                  <a:lnTo>
                    <a:pt x="1444737" y="624934"/>
                  </a:lnTo>
                  <a:lnTo>
                    <a:pt x="1087650" y="1249867"/>
                  </a:lnTo>
                  <a:lnTo>
                    <a:pt x="357087" y="1249867"/>
                  </a:lnTo>
                  <a:lnTo>
                    <a:pt x="0" y="62493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alpha val="90000"/>
                <a:hueOff val="0"/>
                <a:satOff val="0"/>
                <a:lumOff val="0"/>
                <a:alphaOff val="-8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204" tIns="224911" rIns="257204" bIns="224911" numCol="1" spcCol="1270" anchor="ctr" anchorCtr="0">
              <a:noAutofit/>
            </a:bodyPr>
            <a:lstStyle/>
            <a:p>
              <a:pPr algn="ctr" defTabSz="6222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dirty="0">
                  <a:solidFill>
                    <a:schemeClr val="tx1"/>
                  </a:solidFill>
                  <a:latin typeface="Bahnschrift SemiLight" panose="020B0502040204020203" pitchFamily="34" charset="0"/>
                </a:rPr>
                <a:t>Rural Energy (Electricity and Cooking)</a:t>
              </a:r>
            </a:p>
          </p:txBody>
        </p:sp>
        <p:sp>
          <p:nvSpPr>
            <p:cNvPr id="11" name="Freeform 10"/>
            <p:cNvSpPr/>
            <p:nvPr/>
          </p:nvSpPr>
          <p:spPr>
            <a:xfrm>
              <a:off x="7417686" y="3571380"/>
              <a:ext cx="1444737" cy="1249867"/>
            </a:xfrm>
            <a:custGeom>
              <a:avLst/>
              <a:gdLst>
                <a:gd name="connsiteX0" fmla="*/ 0 w 1444737"/>
                <a:gd name="connsiteY0" fmla="*/ 624934 h 1249867"/>
                <a:gd name="connsiteX1" fmla="*/ 357087 w 1444737"/>
                <a:gd name="connsiteY1" fmla="*/ 0 h 1249867"/>
                <a:gd name="connsiteX2" fmla="*/ 1087650 w 1444737"/>
                <a:gd name="connsiteY2" fmla="*/ 0 h 1249867"/>
                <a:gd name="connsiteX3" fmla="*/ 1444737 w 1444737"/>
                <a:gd name="connsiteY3" fmla="*/ 624934 h 1249867"/>
                <a:gd name="connsiteX4" fmla="*/ 1087650 w 1444737"/>
                <a:gd name="connsiteY4" fmla="*/ 1249867 h 1249867"/>
                <a:gd name="connsiteX5" fmla="*/ 357087 w 1444737"/>
                <a:gd name="connsiteY5" fmla="*/ 1249867 h 1249867"/>
                <a:gd name="connsiteX6" fmla="*/ 0 w 1444737"/>
                <a:gd name="connsiteY6" fmla="*/ 624934 h 124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737" h="1249867">
                  <a:moveTo>
                    <a:pt x="0" y="624934"/>
                  </a:moveTo>
                  <a:lnTo>
                    <a:pt x="357087" y="0"/>
                  </a:lnTo>
                  <a:lnTo>
                    <a:pt x="1087650" y="0"/>
                  </a:lnTo>
                  <a:lnTo>
                    <a:pt x="1444737" y="624934"/>
                  </a:lnTo>
                  <a:lnTo>
                    <a:pt x="1087650" y="1249867"/>
                  </a:lnTo>
                  <a:lnTo>
                    <a:pt x="357087" y="1249867"/>
                  </a:lnTo>
                  <a:lnTo>
                    <a:pt x="0" y="62493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alpha val="90000"/>
                <a:hueOff val="0"/>
                <a:satOff val="0"/>
                <a:lumOff val="0"/>
                <a:alphaOff val="-16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204" tIns="224911" rIns="257204" bIns="224911" numCol="1" spcCol="1270" anchor="ctr" anchorCtr="0">
              <a:noAutofit/>
            </a:bodyPr>
            <a:lstStyle/>
            <a:p>
              <a:pPr algn="ctr" defTabSz="6222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dirty="0">
                  <a:solidFill>
                    <a:schemeClr val="tx1"/>
                  </a:solidFill>
                  <a:latin typeface="Bahnschrift SemiLight" panose="020B0502040204020203" pitchFamily="34" charset="0"/>
                </a:rPr>
                <a:t>Renewable Energy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92695" y="4340992"/>
              <a:ext cx="1444737" cy="1249867"/>
            </a:xfrm>
            <a:custGeom>
              <a:avLst/>
              <a:gdLst>
                <a:gd name="connsiteX0" fmla="*/ 0 w 1444737"/>
                <a:gd name="connsiteY0" fmla="*/ 624934 h 1249867"/>
                <a:gd name="connsiteX1" fmla="*/ 357087 w 1444737"/>
                <a:gd name="connsiteY1" fmla="*/ 0 h 1249867"/>
                <a:gd name="connsiteX2" fmla="*/ 1087650 w 1444737"/>
                <a:gd name="connsiteY2" fmla="*/ 0 h 1249867"/>
                <a:gd name="connsiteX3" fmla="*/ 1444737 w 1444737"/>
                <a:gd name="connsiteY3" fmla="*/ 624934 h 1249867"/>
                <a:gd name="connsiteX4" fmla="*/ 1087650 w 1444737"/>
                <a:gd name="connsiteY4" fmla="*/ 1249867 h 1249867"/>
                <a:gd name="connsiteX5" fmla="*/ 357087 w 1444737"/>
                <a:gd name="connsiteY5" fmla="*/ 1249867 h 1249867"/>
                <a:gd name="connsiteX6" fmla="*/ 0 w 1444737"/>
                <a:gd name="connsiteY6" fmla="*/ 624934 h 124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737" h="1249867">
                  <a:moveTo>
                    <a:pt x="0" y="624934"/>
                  </a:moveTo>
                  <a:lnTo>
                    <a:pt x="357087" y="0"/>
                  </a:lnTo>
                  <a:lnTo>
                    <a:pt x="1087650" y="0"/>
                  </a:lnTo>
                  <a:lnTo>
                    <a:pt x="1444737" y="624934"/>
                  </a:lnTo>
                  <a:lnTo>
                    <a:pt x="1087650" y="1249867"/>
                  </a:lnTo>
                  <a:lnTo>
                    <a:pt x="357087" y="1249867"/>
                  </a:lnTo>
                  <a:lnTo>
                    <a:pt x="0" y="62493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alpha val="90000"/>
                <a:hueOff val="0"/>
                <a:satOff val="0"/>
                <a:lumOff val="0"/>
                <a:alphaOff val="-24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204" tIns="224911" rIns="257204" bIns="224911" numCol="1" spcCol="1270" anchor="ctr" anchorCtr="0">
              <a:noAutofit/>
            </a:bodyPr>
            <a:lstStyle/>
            <a:p>
              <a:pPr algn="ctr" defTabSz="6222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dirty="0">
                  <a:solidFill>
                    <a:schemeClr val="tx1"/>
                  </a:solidFill>
                  <a:latin typeface="Bahnschrift SemiLight" panose="020B0502040204020203" pitchFamily="34" charset="0"/>
                </a:rPr>
                <a:t>Fossil Fuels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38792" y="3572240"/>
              <a:ext cx="1444737" cy="1249867"/>
            </a:xfrm>
            <a:custGeom>
              <a:avLst/>
              <a:gdLst>
                <a:gd name="connsiteX0" fmla="*/ 0 w 1444737"/>
                <a:gd name="connsiteY0" fmla="*/ 624934 h 1249867"/>
                <a:gd name="connsiteX1" fmla="*/ 357087 w 1444737"/>
                <a:gd name="connsiteY1" fmla="*/ 0 h 1249867"/>
                <a:gd name="connsiteX2" fmla="*/ 1087650 w 1444737"/>
                <a:gd name="connsiteY2" fmla="*/ 0 h 1249867"/>
                <a:gd name="connsiteX3" fmla="*/ 1444737 w 1444737"/>
                <a:gd name="connsiteY3" fmla="*/ 624934 h 1249867"/>
                <a:gd name="connsiteX4" fmla="*/ 1087650 w 1444737"/>
                <a:gd name="connsiteY4" fmla="*/ 1249867 h 1249867"/>
                <a:gd name="connsiteX5" fmla="*/ 357087 w 1444737"/>
                <a:gd name="connsiteY5" fmla="*/ 1249867 h 1249867"/>
                <a:gd name="connsiteX6" fmla="*/ 0 w 1444737"/>
                <a:gd name="connsiteY6" fmla="*/ 624934 h 124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737" h="1249867">
                  <a:moveTo>
                    <a:pt x="0" y="624934"/>
                  </a:moveTo>
                  <a:lnTo>
                    <a:pt x="357087" y="0"/>
                  </a:lnTo>
                  <a:lnTo>
                    <a:pt x="1087650" y="0"/>
                  </a:lnTo>
                  <a:lnTo>
                    <a:pt x="1444737" y="624934"/>
                  </a:lnTo>
                  <a:lnTo>
                    <a:pt x="1087650" y="1249867"/>
                  </a:lnTo>
                  <a:lnTo>
                    <a:pt x="357087" y="1249867"/>
                  </a:lnTo>
                  <a:lnTo>
                    <a:pt x="0" y="62493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alpha val="90000"/>
                <a:hueOff val="0"/>
                <a:satOff val="0"/>
                <a:lumOff val="0"/>
                <a:alphaOff val="-32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204" tIns="224911" rIns="257204" bIns="224911" numCol="1" spcCol="1270" anchor="ctr" anchorCtr="0">
              <a:noAutofit/>
            </a:bodyPr>
            <a:lstStyle/>
            <a:p>
              <a:pPr algn="ctr" defTabSz="6222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dirty="0">
                  <a:solidFill>
                    <a:schemeClr val="tx1"/>
                  </a:solidFill>
                  <a:latin typeface="Bahnschrift SemiLight" panose="020B0502040204020203" pitchFamily="34" charset="0"/>
                </a:rPr>
                <a:t>Energy Data, Modelling, Tools</a:t>
              </a:r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61552" y="2058383"/>
              <a:ext cx="1444737" cy="1249867"/>
            </a:xfrm>
            <a:custGeom>
              <a:avLst/>
              <a:gdLst>
                <a:gd name="connsiteX0" fmla="*/ 0 w 1444737"/>
                <a:gd name="connsiteY0" fmla="*/ 624934 h 1249867"/>
                <a:gd name="connsiteX1" fmla="*/ 357087 w 1444737"/>
                <a:gd name="connsiteY1" fmla="*/ 0 h 1249867"/>
                <a:gd name="connsiteX2" fmla="*/ 1087650 w 1444737"/>
                <a:gd name="connsiteY2" fmla="*/ 0 h 1249867"/>
                <a:gd name="connsiteX3" fmla="*/ 1444737 w 1444737"/>
                <a:gd name="connsiteY3" fmla="*/ 624934 h 1249867"/>
                <a:gd name="connsiteX4" fmla="*/ 1087650 w 1444737"/>
                <a:gd name="connsiteY4" fmla="*/ 1249867 h 1249867"/>
                <a:gd name="connsiteX5" fmla="*/ 357087 w 1444737"/>
                <a:gd name="connsiteY5" fmla="*/ 1249867 h 1249867"/>
                <a:gd name="connsiteX6" fmla="*/ 0 w 1444737"/>
                <a:gd name="connsiteY6" fmla="*/ 624934 h 124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737" h="1249867">
                  <a:moveTo>
                    <a:pt x="0" y="624934"/>
                  </a:moveTo>
                  <a:lnTo>
                    <a:pt x="357087" y="0"/>
                  </a:lnTo>
                  <a:lnTo>
                    <a:pt x="1087650" y="0"/>
                  </a:lnTo>
                  <a:lnTo>
                    <a:pt x="1444737" y="624934"/>
                  </a:lnTo>
                  <a:lnTo>
                    <a:pt x="1087650" y="1249867"/>
                  </a:lnTo>
                  <a:lnTo>
                    <a:pt x="357087" y="1249867"/>
                  </a:lnTo>
                  <a:lnTo>
                    <a:pt x="0" y="62493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204" tIns="224911" rIns="257204" bIns="224911" numCol="1" spcCol="1270" anchor="ctr" anchorCtr="0">
              <a:noAutofit/>
            </a:bodyPr>
            <a:lstStyle/>
            <a:p>
              <a:pPr algn="ctr" defTabSz="6222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dirty="0">
                  <a:solidFill>
                    <a:schemeClr val="tx1"/>
                  </a:solidFill>
                  <a:latin typeface="Bahnschrift SemiLight" panose="020B0502040204020203" pitchFamily="34" charset="0"/>
                </a:rPr>
                <a:t>Energy Efficiency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DC4D074A-5620-4C29-93BB-E34F9F73A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753" y="544274"/>
            <a:ext cx="1757543" cy="24534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C72FCC5-3C82-4781-80C2-F0C33C712B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6877" y="3044733"/>
            <a:ext cx="1801556" cy="26410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B70A495-D459-47E2-A527-CC36AC0B10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310" y="460819"/>
            <a:ext cx="1675438" cy="245342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0BD71D8-7D84-44E5-A525-32EB69697B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90" y="3080855"/>
            <a:ext cx="2152798" cy="26160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FD24B2-9FCA-4DDE-A0BE-9C89224CCCD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441" y="1068769"/>
            <a:ext cx="1715605" cy="24354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29C899A-01FB-42CF-9272-47D6990B3C95}"/>
              </a:ext>
            </a:extLst>
          </p:cNvPr>
          <p:cNvSpPr txBox="1"/>
          <p:nvPr/>
        </p:nvSpPr>
        <p:spPr>
          <a:xfrm>
            <a:off x="7211049" y="5167428"/>
            <a:ext cx="4916991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Not-for-profit </a:t>
            </a:r>
            <a:r>
              <a:rPr lang="en-US" b="1" dirty="0" err="1"/>
              <a:t>organisation</a:t>
            </a:r>
            <a:r>
              <a:rPr lang="en-US" b="1" dirty="0"/>
              <a:t> founded in 1994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Based at Pune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A small group of professionals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4019" y="1068769"/>
            <a:ext cx="1728125" cy="245271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2967E10-B680-4810-AF82-1E6209C3F3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33" y="3704561"/>
            <a:ext cx="1854587" cy="2621150"/>
          </a:xfrm>
          <a:prstGeom prst="rect">
            <a:avLst/>
          </a:prstGeom>
        </p:spPr>
      </p:pic>
      <p:pic>
        <p:nvPicPr>
          <p:cNvPr id="24" name="Picture 2" descr="O:\prayas\PEG\peg-logo-trnsp.gif">
            <a:extLst>
              <a:ext uri="{FF2B5EF4-FFF2-40B4-BE49-F238E27FC236}">
                <a16:creationId xmlns:a16="http://schemas.microsoft.com/office/drawing/2014/main" id="{8722B552-9F99-4C80-95C6-691E0D7E2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6639" y="52439"/>
            <a:ext cx="1511809" cy="108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A6B047F-F96C-4861-9BF1-4F17753B487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036" y="3348798"/>
            <a:ext cx="2009750" cy="282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99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A02BC-7DC5-4A0F-A40E-5D282BF78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AP – Provisions and status:  APCPDCL Performance 2022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C3BB7F-E043-4862-9DC8-22F854EB2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1AA133-50C4-4A0A-ADC1-6F999FF8F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412589"/>
              </p:ext>
            </p:extLst>
          </p:nvPr>
        </p:nvGraphicFramePr>
        <p:xfrm>
          <a:off x="767408" y="1196752"/>
          <a:ext cx="7200800" cy="44481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36504">
                  <a:extLst>
                    <a:ext uri="{9D8B030D-6E8A-4147-A177-3AD203B41FA5}">
                      <a16:colId xmlns:a16="http://schemas.microsoft.com/office/drawing/2014/main" val="2605143067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402391799"/>
                    </a:ext>
                  </a:extLst>
                </a:gridCol>
              </a:tblGrid>
              <a:tr h="401859">
                <a:tc>
                  <a:txBody>
                    <a:bodyPr/>
                    <a:lstStyle/>
                    <a:p>
                      <a:pPr algn="l" fontAlgn="b"/>
                      <a:r>
                        <a:rPr lang="en-IN" sz="2400" b="1" u="none" strike="noStrike" dirty="0">
                          <a:effectLst/>
                        </a:rPr>
                        <a:t>APCPDCL Parameter 2022</a:t>
                      </a:r>
                      <a:endParaRPr lang="en-IN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2400" b="1" u="none" strike="noStrike" dirty="0">
                          <a:effectLst/>
                        </a:rPr>
                        <a:t>Data</a:t>
                      </a:r>
                      <a:endParaRPr lang="en-IN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65193587"/>
                  </a:ext>
                </a:extLst>
              </a:tr>
              <a:tr h="401859">
                <a:tc>
                  <a:txBody>
                    <a:bodyPr/>
                    <a:lstStyle/>
                    <a:p>
                      <a:pPr algn="l" fontAlgn="b"/>
                      <a:r>
                        <a:rPr lang="en-IN" sz="2400" u="none" strike="noStrike" dirty="0">
                          <a:effectLst/>
                        </a:rPr>
                        <a:t>Stuck Meter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2400" u="none" strike="noStrike" dirty="0">
                          <a:effectLst/>
                        </a:rPr>
                        <a:t>       2,23,854 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09206865"/>
                  </a:ext>
                </a:extLst>
              </a:tr>
              <a:tr h="401859">
                <a:tc>
                  <a:txBody>
                    <a:bodyPr/>
                    <a:lstStyle/>
                    <a:p>
                      <a:pPr algn="l" fontAlgn="b"/>
                      <a:r>
                        <a:rPr lang="en-IN" sz="2400" u="none" strike="noStrike" dirty="0">
                          <a:effectLst/>
                        </a:rPr>
                        <a:t>Burnt Meter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2400" u="none" strike="noStrike" dirty="0">
                          <a:effectLst/>
                        </a:rPr>
                        <a:t>          18,652 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15193826"/>
                  </a:ext>
                </a:extLst>
              </a:tr>
              <a:tr h="401859">
                <a:tc>
                  <a:txBody>
                    <a:bodyPr/>
                    <a:lstStyle/>
                    <a:p>
                      <a:pPr algn="l" fontAlgn="b"/>
                      <a:r>
                        <a:rPr lang="en-IN" sz="2400" u="none" strike="noStrike">
                          <a:effectLst/>
                        </a:rPr>
                        <a:t>DT failure</a:t>
                      </a:r>
                      <a:endParaRPr lang="en-IN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2400" u="none" strike="noStrike" dirty="0">
                          <a:effectLst/>
                        </a:rPr>
                        <a:t>          13,589 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7219056"/>
                  </a:ext>
                </a:extLst>
              </a:tr>
              <a:tr h="401859">
                <a:tc>
                  <a:txBody>
                    <a:bodyPr/>
                    <a:lstStyle/>
                    <a:p>
                      <a:pPr algn="l" fontAlgn="b"/>
                      <a:r>
                        <a:rPr lang="en-IN" sz="2400" u="none" strike="noStrike">
                          <a:effectLst/>
                        </a:rPr>
                        <a:t>FO calls</a:t>
                      </a:r>
                      <a:endParaRPr lang="en-IN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2400" u="none" strike="noStrike" dirty="0">
                          <a:effectLst/>
                        </a:rPr>
                        <a:t>            8,448 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86037175"/>
                  </a:ext>
                </a:extLst>
              </a:tr>
              <a:tr h="401859">
                <a:tc>
                  <a:txBody>
                    <a:bodyPr/>
                    <a:lstStyle/>
                    <a:p>
                      <a:pPr algn="l" fontAlgn="b"/>
                      <a:r>
                        <a:rPr lang="en-IN" sz="2400" u="none" strike="noStrike">
                          <a:effectLst/>
                        </a:rPr>
                        <a:t>11 kV feeder outage - nos</a:t>
                      </a:r>
                      <a:endParaRPr lang="en-IN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2400" u="none" strike="noStrike" dirty="0">
                          <a:effectLst/>
                        </a:rPr>
                        <a:t>          71,765 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50910674"/>
                  </a:ext>
                </a:extLst>
              </a:tr>
              <a:tr h="401859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11 kV feeder outage - hrs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2400" u="none" strike="noStrike" dirty="0">
                          <a:effectLst/>
                        </a:rPr>
                        <a:t>          46,567 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02906535"/>
                  </a:ext>
                </a:extLst>
              </a:tr>
              <a:tr h="401859">
                <a:tc>
                  <a:txBody>
                    <a:bodyPr/>
                    <a:lstStyle/>
                    <a:p>
                      <a:pPr algn="l" fontAlgn="b"/>
                      <a:r>
                        <a:rPr lang="en-IN" sz="2400" u="none" strike="noStrike">
                          <a:effectLst/>
                        </a:rPr>
                        <a:t>Total 11 kV feeders</a:t>
                      </a:r>
                      <a:endParaRPr lang="en-IN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2400" u="none" strike="noStrike" dirty="0">
                          <a:effectLst/>
                        </a:rPr>
                        <a:t>            3,104 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46961838"/>
                  </a:ext>
                </a:extLst>
              </a:tr>
              <a:tr h="401859">
                <a:tc>
                  <a:txBody>
                    <a:bodyPr/>
                    <a:lstStyle/>
                    <a:p>
                      <a:pPr algn="l" fontAlgn="b"/>
                      <a:r>
                        <a:rPr lang="en-IN" sz="2400" u="none" strike="noStrike" dirty="0">
                          <a:effectLst/>
                        </a:rPr>
                        <a:t>Outages/feeder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2400" u="none" strike="noStrike" dirty="0">
                          <a:effectLst/>
                        </a:rPr>
                        <a:t>23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06642014"/>
                  </a:ext>
                </a:extLst>
              </a:tr>
              <a:tr h="415717">
                <a:tc>
                  <a:txBody>
                    <a:bodyPr/>
                    <a:lstStyle/>
                    <a:p>
                      <a:pPr algn="l" fontAlgn="b"/>
                      <a:r>
                        <a:rPr lang="en-IN" sz="2400" u="none" strike="noStrike">
                          <a:effectLst/>
                        </a:rPr>
                        <a:t>Outage hours/feeder</a:t>
                      </a:r>
                      <a:endParaRPr lang="en-IN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2400" u="none" strike="noStrike" dirty="0">
                          <a:effectLst/>
                        </a:rPr>
                        <a:t>15</a:t>
                      </a:r>
                      <a:endParaRPr lang="en-I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318520473"/>
                  </a:ext>
                </a:extLst>
              </a:tr>
              <a:tr h="415717">
                <a:tc>
                  <a:txBody>
                    <a:bodyPr/>
                    <a:lstStyle/>
                    <a:p>
                      <a:pPr algn="l" fontAlgn="b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Compensation awarded by CGRF Rs.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741061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BCFCB16-E4B8-49A6-8FEA-61BE10366B84}"/>
              </a:ext>
            </a:extLst>
          </p:cNvPr>
          <p:cNvSpPr txBox="1"/>
          <p:nvPr/>
        </p:nvSpPr>
        <p:spPr>
          <a:xfrm>
            <a:off x="335361" y="5589240"/>
            <a:ext cx="11664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Source: Chapter 8 - Performance Parameters, APCPDCL ARR submissions to APERC for FY24 tariff process</a:t>
            </a:r>
          </a:p>
        </p:txBody>
      </p:sp>
    </p:spTree>
    <p:extLst>
      <p:ext uri="{BB962C8B-B14F-4D97-AF65-F5344CB8AC3E}">
        <p14:creationId xmlns:p14="http://schemas.microsoft.com/office/powerpoint/2010/main" val="10110222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3AAD26-628F-4DEE-9B75-4519898C3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03BB06-F51B-4526-8690-966212F822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5486" y="122444"/>
            <a:ext cx="7230663" cy="591720"/>
          </a:xfrm>
        </p:spPr>
        <p:txBody>
          <a:bodyPr>
            <a:normAutofit fontScale="90000"/>
          </a:bodyPr>
          <a:lstStyle/>
          <a:p>
            <a:r>
              <a:rPr lang="en-IN" sz="3600" dirty="0"/>
              <a:t>Electricity Safety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5CD7BBE-1D57-47AD-BCF5-553D5EC9B19E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1029007" y="1410456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82E94147-D8EE-4A27-9436-FEA3BB3588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 rot="15892654">
            <a:off x="5154968" y="635218"/>
            <a:ext cx="6031349" cy="592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7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3BBCA5-55C4-4E84-ADF8-85076E129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704E9C-7F8C-4546-84FA-620614BBC8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3764" y="-22831"/>
            <a:ext cx="12077700" cy="1143000"/>
          </a:xfrm>
        </p:spPr>
        <p:txBody>
          <a:bodyPr>
            <a:noAutofit/>
          </a:bodyPr>
          <a:lstStyle/>
          <a:p>
            <a:r>
              <a:rPr lang="en-IN" sz="3600" dirty="0"/>
              <a:t>Safety:  Increasing human deaths and death rates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71DA45-4552-4C40-906C-BDE45806A8E2}"/>
              </a:ext>
            </a:extLst>
          </p:cNvPr>
          <p:cNvSpPr txBox="1"/>
          <p:nvPr/>
        </p:nvSpPr>
        <p:spPr>
          <a:xfrm>
            <a:off x="781051" y="4992128"/>
            <a:ext cx="108203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IN" dirty="0">
                <a:solidFill>
                  <a:schemeClr val="accent1">
                    <a:lumMod val="75000"/>
                  </a:schemeClr>
                </a:solidFill>
              </a:rPr>
              <a:t>Increasing deaths</a:t>
            </a:r>
          </a:p>
          <a:p>
            <a:pPr marL="285750" indent="-285750">
              <a:buFontTx/>
              <a:buChar char="-"/>
            </a:pPr>
            <a:r>
              <a:rPr lang="en-IN" dirty="0">
                <a:solidFill>
                  <a:schemeClr val="accent1">
                    <a:lumMod val="75000"/>
                  </a:schemeClr>
                </a:solidFill>
              </a:rPr>
              <a:t>Increasing fatality rate (death/lakh = 0.7 to 1),  Likely to further increase with network spread, better reporting</a:t>
            </a:r>
          </a:p>
          <a:p>
            <a:pPr marL="285750" indent="-285750">
              <a:buFontTx/>
              <a:buChar char="-"/>
            </a:pPr>
            <a:r>
              <a:rPr lang="en-IN" i="1" dirty="0">
                <a:solidFill>
                  <a:schemeClr val="accent1">
                    <a:lumMod val="75000"/>
                  </a:schemeClr>
                </a:solidFill>
              </a:rPr>
              <a:t>Developed countries: Deaths reducing, and rates around 0.03 </a:t>
            </a:r>
          </a:p>
          <a:p>
            <a:pPr marL="285750" indent="-285750">
              <a:buFontTx/>
              <a:buChar char="-"/>
            </a:pPr>
            <a:endParaRPr lang="en-IN" i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en-IN" b="1" dirty="0">
                <a:solidFill>
                  <a:schemeClr val="accent1">
                    <a:lumMod val="75000"/>
                  </a:schemeClr>
                </a:solidFill>
              </a:rPr>
              <a:t>1-2 deaths every hour, Each point in the graph is a tragic story </a:t>
            </a:r>
            <a:endParaRPr lang="en-IN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B5D5F5D-4E91-4E0D-AEF9-3EA4DC783A1A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14300" y="1167498"/>
          <a:ext cx="6213474" cy="3876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C24CED2B-78C6-411B-B66F-B8674CA2A34E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6534150" y="1167498"/>
          <a:ext cx="5543550" cy="3876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4D4E5AF-6501-471C-A943-F3EB2C909F64}"/>
              </a:ext>
            </a:extLst>
          </p:cNvPr>
          <p:cNvSpPr txBox="1"/>
          <p:nvPr/>
        </p:nvSpPr>
        <p:spPr>
          <a:xfrm>
            <a:off x="57150" y="742950"/>
            <a:ext cx="1718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ADSI (NCRB)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5CA6BD-9287-4CD1-A58F-6FAF061D6E64}"/>
              </a:ext>
            </a:extLst>
          </p:cNvPr>
          <p:cNvSpPr txBox="1"/>
          <p:nvPr/>
        </p:nvSpPr>
        <p:spPr>
          <a:xfrm>
            <a:off x="11372851" y="798166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CEA</a:t>
            </a:r>
          </a:p>
        </p:txBody>
      </p:sp>
    </p:spTree>
    <p:extLst>
      <p:ext uri="{BB962C8B-B14F-4D97-AF65-F5344CB8AC3E}">
        <p14:creationId xmlns:p14="http://schemas.microsoft.com/office/powerpoint/2010/main" val="71193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7" grpId="0">
        <p:bldAsOne/>
      </p:bldGraphic>
      <p:bldGraphic spid="8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1D098-97E9-4F4F-A460-247EB0AEA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Safety: Serious issue, but a neglected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38BAF-AF81-41A6-A40F-64E135651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N" b="1" dirty="0"/>
              <a:t>1 to 2 people die every hour due to electricity accidents</a:t>
            </a:r>
          </a:p>
          <a:p>
            <a:r>
              <a:rPr lang="en-IN" dirty="0"/>
              <a:t>Connections done, lot of improvements in quality of supply, advances in technology … BUT</a:t>
            </a:r>
          </a:p>
          <a:p>
            <a:r>
              <a:rPr lang="en-IN" dirty="0"/>
              <a:t>Not enough attention, especially where most accidents occur</a:t>
            </a:r>
          </a:p>
          <a:p>
            <a:pPr lvl="1"/>
            <a:r>
              <a:rPr lang="en-IN" dirty="0"/>
              <a:t>Distribution sector, 11 kV and below</a:t>
            </a:r>
          </a:p>
          <a:p>
            <a:pPr lvl="1"/>
            <a:r>
              <a:rPr lang="en-IN" dirty="0"/>
              <a:t>Non-industrial consumer locations</a:t>
            </a:r>
          </a:p>
          <a:p>
            <a:pPr lvl="1"/>
            <a:r>
              <a:rPr lang="en-IN" dirty="0"/>
              <a:t>Rural areas</a:t>
            </a:r>
          </a:p>
          <a:p>
            <a:pPr lvl="1"/>
            <a:r>
              <a:rPr lang="en-IN" dirty="0"/>
              <a:t>Most people who die are public</a:t>
            </a:r>
          </a:p>
          <a:p>
            <a:r>
              <a:rPr lang="en-IN" dirty="0"/>
              <a:t>No place for safety  in national policies, programs, rating framework …</a:t>
            </a:r>
          </a:p>
          <a:p>
            <a:r>
              <a:rPr lang="en-IN" dirty="0"/>
              <a:t>Low priority area for distribution companies</a:t>
            </a:r>
          </a:p>
          <a:p>
            <a:pPr lvl="1"/>
            <a:r>
              <a:rPr lang="en-IN" dirty="0"/>
              <a:t>E Act and CEA Regulations provide the legal/regulatory framework</a:t>
            </a:r>
          </a:p>
          <a:p>
            <a:pPr lvl="1"/>
            <a:r>
              <a:rPr lang="en-IN" dirty="0"/>
              <a:t>Not part of most </a:t>
            </a:r>
            <a:r>
              <a:rPr lang="en-IN" dirty="0" err="1"/>
              <a:t>SoP</a:t>
            </a:r>
            <a:r>
              <a:rPr lang="en-IN" dirty="0"/>
              <a:t> regulations, not taken up by most CGRFs</a:t>
            </a:r>
          </a:p>
          <a:p>
            <a:endParaRPr lang="en-IN" dirty="0"/>
          </a:p>
          <a:p>
            <a:pPr marL="0" indent="0">
              <a:buNone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5ABA2E-0CE6-44E7-AF7B-DD27EA960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AF7E-0C12-4BA7-A225-9327AF305B46}" type="slidenum">
              <a:rPr lang="en-IN" smtClean="0"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1139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8E7A8-1418-4D8C-916C-CBF025393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852"/>
            <a:ext cx="11247040" cy="785818"/>
          </a:xfrm>
        </p:spPr>
        <p:txBody>
          <a:bodyPr>
            <a:normAutofit fontScale="90000"/>
          </a:bodyPr>
          <a:lstStyle/>
          <a:p>
            <a:r>
              <a:rPr lang="en-IN" dirty="0"/>
              <a:t>Complaint redressal : What is going on, what can be better – 1/4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16594-B0CF-490F-919B-8514485FF2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IN" dirty="0"/>
              <a:t>Standards of Performance (</a:t>
            </a:r>
            <a:r>
              <a:rPr lang="en-IN" dirty="0" err="1"/>
              <a:t>SoP</a:t>
            </a:r>
            <a:r>
              <a:rPr lang="en-IN" dirty="0"/>
              <a:t>) Regulations</a:t>
            </a:r>
          </a:p>
          <a:p>
            <a:pPr lvl="1"/>
            <a:r>
              <a:rPr lang="en-IN" dirty="0"/>
              <a:t>All states have </a:t>
            </a:r>
            <a:r>
              <a:rPr lang="en-IN" dirty="0" err="1"/>
              <a:t>SoP</a:t>
            </a:r>
            <a:r>
              <a:rPr lang="en-IN" dirty="0"/>
              <a:t> regulations</a:t>
            </a:r>
          </a:p>
          <a:p>
            <a:pPr lvl="1"/>
            <a:r>
              <a:rPr lang="en-IN" dirty="0"/>
              <a:t>Only some have periodically updated them</a:t>
            </a:r>
          </a:p>
          <a:p>
            <a:pPr lvl="2"/>
            <a:r>
              <a:rPr lang="en-IN" dirty="0"/>
              <a:t>To tighten benchmarks</a:t>
            </a:r>
          </a:p>
          <a:p>
            <a:pPr lvl="2"/>
            <a:r>
              <a:rPr lang="en-IN" dirty="0"/>
              <a:t>To introduce provisions given in Consumer Rights Rules</a:t>
            </a:r>
          </a:p>
          <a:p>
            <a:pPr lvl="2"/>
            <a:r>
              <a:rPr lang="en-IN" dirty="0"/>
              <a:t>To improve reporting</a:t>
            </a:r>
          </a:p>
          <a:p>
            <a:pPr lvl="1"/>
            <a:r>
              <a:rPr lang="en-IN" dirty="0"/>
              <a:t>Implementation of </a:t>
            </a:r>
            <a:r>
              <a:rPr lang="en-IN" dirty="0" err="1"/>
              <a:t>SoP</a:t>
            </a:r>
            <a:r>
              <a:rPr lang="en-IN" dirty="0"/>
              <a:t> Regulations</a:t>
            </a:r>
          </a:p>
          <a:p>
            <a:pPr lvl="2"/>
            <a:r>
              <a:rPr lang="en-IN" dirty="0"/>
              <a:t>Reporting of </a:t>
            </a:r>
            <a:r>
              <a:rPr lang="en-IN" dirty="0" err="1"/>
              <a:t>SoP</a:t>
            </a:r>
            <a:r>
              <a:rPr lang="en-IN" dirty="0"/>
              <a:t> and reliability indices done, but  mostly erratic</a:t>
            </a:r>
          </a:p>
          <a:p>
            <a:pPr lvl="2">
              <a:lnSpc>
                <a:spcPct val="120000"/>
              </a:lnSpc>
            </a:pPr>
            <a:r>
              <a:rPr lang="en-IN" dirty="0"/>
              <a:t>Limited effectiveness of compensation payment</a:t>
            </a:r>
          </a:p>
          <a:p>
            <a:pPr lvl="3">
              <a:lnSpc>
                <a:spcPct val="110000"/>
              </a:lnSpc>
            </a:pPr>
            <a:r>
              <a:rPr lang="en-IN" dirty="0"/>
              <a:t>Issues with “automatic compensation” payments</a:t>
            </a:r>
          </a:p>
          <a:p>
            <a:pPr lvl="3">
              <a:lnSpc>
                <a:spcPct val="110000"/>
              </a:lnSpc>
            </a:pPr>
            <a:r>
              <a:rPr lang="en-IN" dirty="0"/>
              <a:t>Consumer awareness is low about </a:t>
            </a:r>
            <a:r>
              <a:rPr lang="en-IN" dirty="0" err="1"/>
              <a:t>SoP</a:t>
            </a:r>
            <a:r>
              <a:rPr lang="en-IN" dirty="0"/>
              <a:t> regulations and compensation payments – consumer advocacy cells to be active, material in local languages</a:t>
            </a:r>
          </a:p>
          <a:p>
            <a:pPr lvl="3">
              <a:lnSpc>
                <a:spcPct val="110000"/>
              </a:lnSpc>
            </a:pPr>
            <a:r>
              <a:rPr lang="en-IN" dirty="0"/>
              <a:t>Compensation paid for poor QoS can often be recovered through consumer tariffs</a:t>
            </a:r>
          </a:p>
          <a:p>
            <a:pPr lvl="2"/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D516C1-2A1F-4384-96CE-6C9EE29BE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2821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1B14F-5F7D-477D-814D-92A921726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142852"/>
            <a:ext cx="11390421" cy="785818"/>
          </a:xfrm>
        </p:spPr>
        <p:txBody>
          <a:bodyPr>
            <a:normAutofit fontScale="90000"/>
          </a:bodyPr>
          <a:lstStyle/>
          <a:p>
            <a:r>
              <a:rPr lang="en-IN" dirty="0"/>
              <a:t>Complaint redressal : What is going on, what can be better – 2/4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05655-074F-441A-815A-53818C5F2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N" dirty="0"/>
              <a:t>Standards of Performance (</a:t>
            </a:r>
            <a:r>
              <a:rPr lang="en-IN" dirty="0" err="1"/>
              <a:t>SoP</a:t>
            </a:r>
            <a:r>
              <a:rPr lang="en-IN" dirty="0"/>
              <a:t>) Regulations – what can be better</a:t>
            </a:r>
          </a:p>
          <a:p>
            <a:pPr lvl="1"/>
            <a:r>
              <a:rPr lang="en-IN" dirty="0"/>
              <a:t>Automatic compensation and reliability calculations can be improved</a:t>
            </a:r>
          </a:p>
          <a:p>
            <a:pPr lvl="1"/>
            <a:r>
              <a:rPr lang="en-IN" dirty="0"/>
              <a:t>Performance benchmarks can be tightened through better reporting and analysis</a:t>
            </a:r>
          </a:p>
          <a:p>
            <a:pPr lvl="1"/>
            <a:r>
              <a:rPr lang="en-IN" dirty="0"/>
              <a:t>Focus on few key parameters – bill complaint, meter failure &amp; DT failure and focus on some circles/divisions</a:t>
            </a:r>
          </a:p>
          <a:p>
            <a:pPr lvl="2"/>
            <a:r>
              <a:rPr lang="en-IN" dirty="0"/>
              <a:t>Consumer centric approach (maximum violation important), not DISCOM centric (average)</a:t>
            </a:r>
          </a:p>
          <a:p>
            <a:pPr lvl="2"/>
            <a:r>
              <a:rPr lang="en-IN" dirty="0"/>
              <a:t>Bill explainer, Cross check for abnormal bills, Photo metering?</a:t>
            </a:r>
          </a:p>
          <a:p>
            <a:pPr lvl="2"/>
            <a:r>
              <a:rPr lang="en-IN" dirty="0"/>
              <a:t>More national status reports/dashboards like REC’s Consumer Service Rating of DISCOMs (CSRD), </a:t>
            </a:r>
            <a:r>
              <a:rPr lang="en-IN" dirty="0">
                <a:hlinkClick r:id="rId2"/>
              </a:rPr>
              <a:t>2021</a:t>
            </a:r>
            <a:r>
              <a:rPr lang="en-IN" dirty="0"/>
              <a:t>, </a:t>
            </a:r>
            <a:r>
              <a:rPr lang="en-IN" dirty="0">
                <a:hlinkClick r:id="rId3"/>
              </a:rPr>
              <a:t>2022</a:t>
            </a:r>
            <a:endParaRPr lang="en-IN" dirty="0"/>
          </a:p>
          <a:p>
            <a:pPr lvl="1"/>
            <a:r>
              <a:rPr lang="en-IN" dirty="0"/>
              <a:t>Consumer surveys using mobile apps, Separate hearings on QoS</a:t>
            </a:r>
          </a:p>
          <a:p>
            <a:pPr lvl="1"/>
            <a:r>
              <a:rPr lang="en-IN" dirty="0"/>
              <a:t>Active District committees, Substation meetings</a:t>
            </a:r>
          </a:p>
          <a:p>
            <a:pPr lvl="1"/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E35DF7-4D8B-4549-B5DF-ECB76AE5A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973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1B45-8750-4150-B430-C7C3D3108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852"/>
            <a:ext cx="11319048" cy="785818"/>
          </a:xfrm>
        </p:spPr>
        <p:txBody>
          <a:bodyPr>
            <a:normAutofit fontScale="90000"/>
          </a:bodyPr>
          <a:lstStyle/>
          <a:p>
            <a:r>
              <a:rPr lang="en-IN" dirty="0"/>
              <a:t>Complaint redressal : What is going on, what can be better – 3/4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950E3-3354-4B17-90FB-9915EC3BA3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IN" dirty="0"/>
              <a:t>Consumer Grievance Redressal Forum (CGRF)/Ombudsman</a:t>
            </a:r>
          </a:p>
          <a:p>
            <a:pPr lvl="1"/>
            <a:r>
              <a:rPr lang="en-IN" dirty="0"/>
              <a:t>Nearly all States have established processes</a:t>
            </a:r>
          </a:p>
          <a:p>
            <a:pPr lvl="1"/>
            <a:r>
              <a:rPr lang="en-IN" dirty="0"/>
              <a:t>Number of CGRFs, nature of members etc different across states, many have consumer representatives</a:t>
            </a:r>
          </a:p>
          <a:p>
            <a:pPr lvl="1"/>
            <a:r>
              <a:rPr lang="en-IN" dirty="0"/>
              <a:t>Some have websites with details of cases handled</a:t>
            </a:r>
          </a:p>
          <a:p>
            <a:pPr lvl="1"/>
            <a:r>
              <a:rPr lang="en-IN" dirty="0"/>
              <a:t>Some CGRFs organise tours to hear and address complaints</a:t>
            </a:r>
          </a:p>
          <a:p>
            <a:pPr lvl="1"/>
            <a:r>
              <a:rPr lang="en-IN" dirty="0"/>
              <a:t>Some CGRFs take up consumer issues beyond what is specified in the Regulations – safety, property, handling group complaints …</a:t>
            </a:r>
          </a:p>
          <a:p>
            <a:pPr lvl="1"/>
            <a:r>
              <a:rPr lang="en-IN" dirty="0"/>
              <a:t>Vacancies in many CGRF/Ombudsman  and number of complaints handled less (</a:t>
            </a:r>
            <a:r>
              <a:rPr lang="en-IN" dirty="0">
                <a:hlinkClick r:id="rId2"/>
              </a:rPr>
              <a:t>FOR Quarterly Reports to ATE on CGRF/Ombudsman</a:t>
            </a:r>
            <a:r>
              <a:rPr lang="en-IN" dirty="0"/>
              <a:t>)</a:t>
            </a:r>
          </a:p>
          <a:p>
            <a:pPr lvl="2"/>
            <a:r>
              <a:rPr lang="en-IN" dirty="0"/>
              <a:t>Around 230 CGRFs, total of 2100 complaints disposed /month</a:t>
            </a:r>
          </a:p>
          <a:p>
            <a:pPr lvl="2"/>
            <a:r>
              <a:rPr lang="en-IN" dirty="0"/>
              <a:t>31 Ombudsman, total of 100 complaints/month</a:t>
            </a:r>
          </a:p>
          <a:p>
            <a:pPr lvl="2"/>
            <a:endParaRPr lang="en-IN" dirty="0"/>
          </a:p>
          <a:p>
            <a:pPr marL="0" indent="0">
              <a:buNone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46E5D-B033-42BC-9E72-41DB0A496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9274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0B235D-CE69-4F75-B445-7D7B2ACED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8487"/>
            <a:ext cx="4069654" cy="63813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991F3D-26CB-49CA-B3FB-2225341EE3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440" y="96278"/>
            <a:ext cx="4069653" cy="63135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A683F9-D019-40C3-AEC2-DBDB4A058AB2}"/>
              </a:ext>
            </a:extLst>
          </p:cNvPr>
          <p:cNvSpPr txBox="1"/>
          <p:nvPr/>
        </p:nvSpPr>
        <p:spPr>
          <a:xfrm>
            <a:off x="9120336" y="47667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FOR Report to ATE on CGRF, Jan-Mar 2023</a:t>
            </a:r>
          </a:p>
        </p:txBody>
      </p:sp>
    </p:spTree>
    <p:extLst>
      <p:ext uri="{BB962C8B-B14F-4D97-AF65-F5344CB8AC3E}">
        <p14:creationId xmlns:p14="http://schemas.microsoft.com/office/powerpoint/2010/main" val="22686820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E4767-E946-460A-8977-DD014CDE3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852"/>
            <a:ext cx="11247040" cy="785818"/>
          </a:xfrm>
        </p:spPr>
        <p:txBody>
          <a:bodyPr>
            <a:normAutofit fontScale="90000"/>
          </a:bodyPr>
          <a:lstStyle/>
          <a:p>
            <a:r>
              <a:rPr lang="en-IN" dirty="0"/>
              <a:t>Complaint redressal : What is going on, what can be better – 4/4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00AD3-D8E2-4BF9-8A2C-182FCA3C7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IN" dirty="0"/>
              <a:t>CGRF/Ombudsman: What can be better</a:t>
            </a:r>
          </a:p>
          <a:p>
            <a:pPr lvl="1"/>
            <a:r>
              <a:rPr lang="en-IN" dirty="0"/>
              <a:t>Proactive efforts to increase consumer participation</a:t>
            </a:r>
          </a:p>
          <a:p>
            <a:pPr lvl="2"/>
            <a:r>
              <a:rPr lang="en-US" dirty="0">
                <a:hlinkClick r:id="rId2"/>
              </a:rPr>
              <a:t>Review of functioning of CGRF &amp; Ombudsman (</a:t>
            </a:r>
            <a:r>
              <a:rPr lang="en-IN" dirty="0">
                <a:hlinkClick r:id="rId2"/>
              </a:rPr>
              <a:t>2016 FOR report)</a:t>
            </a:r>
            <a:r>
              <a:rPr lang="en-IN" dirty="0"/>
              <a:t>, states, based on an online survey: </a:t>
            </a:r>
          </a:p>
          <a:p>
            <a:pPr lvl="3"/>
            <a:r>
              <a:rPr lang="en-IN" dirty="0"/>
              <a:t>40% unaware of CGRF/Ombudsman!</a:t>
            </a:r>
          </a:p>
          <a:p>
            <a:pPr lvl="3"/>
            <a:r>
              <a:rPr lang="en-IN" dirty="0"/>
              <a:t>More than 40% felt that legal assistance is needed to register complaints</a:t>
            </a:r>
          </a:p>
          <a:p>
            <a:pPr lvl="2"/>
            <a:r>
              <a:rPr lang="en-IN" dirty="0"/>
              <a:t>Increase complaints to reduce complaints!</a:t>
            </a:r>
          </a:p>
          <a:p>
            <a:pPr lvl="2"/>
            <a:r>
              <a:rPr lang="en-IN" dirty="0"/>
              <a:t>Publicity using local languages</a:t>
            </a:r>
          </a:p>
          <a:p>
            <a:pPr lvl="1"/>
            <a:r>
              <a:rPr lang="en-IN" dirty="0"/>
              <a:t>Review the constitution/functioning</a:t>
            </a:r>
          </a:p>
          <a:p>
            <a:pPr lvl="2"/>
            <a:r>
              <a:rPr lang="en-IN" dirty="0"/>
              <a:t>Best to make Consumer representative the Chair, with a member from licensee and a finance/legal member</a:t>
            </a:r>
          </a:p>
          <a:p>
            <a:pPr lvl="2"/>
            <a:r>
              <a:rPr lang="en-IN" dirty="0"/>
              <a:t>Provision and facilitation  for online hearing</a:t>
            </a:r>
          </a:p>
          <a:p>
            <a:pPr lvl="2"/>
            <a:r>
              <a:rPr lang="en-IN" dirty="0"/>
              <a:t>Best if there is separate budgetary support through SERC and all appointments are done by SERC</a:t>
            </a:r>
          </a:p>
          <a:p>
            <a:pPr lvl="2"/>
            <a:r>
              <a:rPr lang="en-IN" dirty="0"/>
              <a:t>Licensee to have online modes for complaints, hence review the need for IGRCs</a:t>
            </a:r>
          </a:p>
          <a:p>
            <a:pPr lvl="2"/>
            <a:r>
              <a:rPr lang="en-IN" dirty="0"/>
              <a:t>Fine for non implementation of order, Licensee should not appeal in HC against rulings</a:t>
            </a:r>
          </a:p>
          <a:p>
            <a:pPr lvl="2" algn="l"/>
            <a:r>
              <a:rPr lang="en-IN" dirty="0"/>
              <a:t>Improve complaint analysis, report all orders on its website, provide feedback to licensees/SERCs/CEIGs</a:t>
            </a:r>
          </a:p>
          <a:p>
            <a:pPr lvl="2"/>
            <a:endParaRPr lang="en-IN" dirty="0"/>
          </a:p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B198C1-722B-4946-827D-47354D68A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3030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07BEC-6420-41F6-9E5E-000E4C1C6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Complaint redressal : Summing 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1F3A61-B615-48C2-B7CE-613F2BC04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IN" dirty="0"/>
              <a:t>Strengths</a:t>
            </a:r>
          </a:p>
          <a:p>
            <a:pPr lvl="1"/>
            <a:r>
              <a:rPr lang="en-IN" dirty="0"/>
              <a:t>Legal mandate, institutions operational, awareness in some consumers</a:t>
            </a:r>
          </a:p>
          <a:p>
            <a:r>
              <a:rPr lang="en-IN" dirty="0"/>
              <a:t>Weakness</a:t>
            </a:r>
          </a:p>
          <a:p>
            <a:pPr lvl="1"/>
            <a:r>
              <a:rPr lang="en-IN" dirty="0"/>
              <a:t>Low Awareness &amp; capacity, especially  in small, rural consumers, legal mandate limited to </a:t>
            </a:r>
            <a:r>
              <a:rPr lang="en-IN" dirty="0" err="1"/>
              <a:t>SoP</a:t>
            </a:r>
            <a:r>
              <a:rPr lang="en-IN" dirty="0"/>
              <a:t> (leaves out some consumer issues)</a:t>
            </a:r>
          </a:p>
          <a:p>
            <a:pPr lvl="1"/>
            <a:r>
              <a:rPr lang="en-IN" dirty="0"/>
              <a:t>Licensee has limited interest and resource allocation</a:t>
            </a:r>
          </a:p>
          <a:p>
            <a:pPr lvl="1"/>
            <a:r>
              <a:rPr lang="en-IN" dirty="0"/>
              <a:t>Not yet prepared to address new  issues like prosumer, open access …</a:t>
            </a:r>
          </a:p>
          <a:p>
            <a:pPr lvl="1"/>
            <a:r>
              <a:rPr lang="en-IN" dirty="0"/>
              <a:t>Limited oversight, Institution is as good as people</a:t>
            </a:r>
          </a:p>
          <a:p>
            <a:r>
              <a:rPr lang="en-IN" dirty="0"/>
              <a:t>Opportunity</a:t>
            </a:r>
          </a:p>
          <a:p>
            <a:pPr lvl="1"/>
            <a:r>
              <a:rPr lang="en-IN" dirty="0"/>
              <a:t>Proactive measures can help to Improve licensee image</a:t>
            </a:r>
          </a:p>
          <a:p>
            <a:pPr lvl="1"/>
            <a:r>
              <a:rPr lang="en-IN" dirty="0"/>
              <a:t>Can remove mutual mistrust, increase revenue, reduce theft … </a:t>
            </a:r>
          </a:p>
          <a:p>
            <a:r>
              <a:rPr lang="en-IN" dirty="0"/>
              <a:t>Threat</a:t>
            </a:r>
          </a:p>
          <a:p>
            <a:pPr lvl="1"/>
            <a:r>
              <a:rPr lang="en-IN" dirty="0"/>
              <a:t>Licensee not implementing orders/ taking to legal recourse (HC stay) will lead to loss of consumer confidence</a:t>
            </a:r>
          </a:p>
          <a:p>
            <a:pPr lvl="1"/>
            <a:r>
              <a:rPr lang="en-IN" dirty="0"/>
              <a:t>Continued poor QoS would imply low returns on the investment on electrification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92DFC-09B4-43D3-8B98-BC6B05E4E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785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4F2A8-5FF8-49C8-9010-ED1F7FEFD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Presentation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9FD47E-141A-432F-A034-F42C5B5391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Complaint redressal – A Consumer perspective  </a:t>
            </a:r>
          </a:p>
          <a:p>
            <a:endParaRPr lang="en-IN" dirty="0"/>
          </a:p>
          <a:p>
            <a:r>
              <a:rPr lang="en-US" dirty="0"/>
              <a:t>Electricity (Right of Consumers) Rules</a:t>
            </a:r>
          </a:p>
          <a:p>
            <a:endParaRPr lang="en-US" dirty="0"/>
          </a:p>
          <a:p>
            <a:r>
              <a:rPr lang="en-US" dirty="0"/>
              <a:t>Q &amp; A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1C9A23-1DBE-4011-A4AB-EB9A002F2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570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8E92E-27D8-4723-AC21-0A3E4F0E2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Electricity (Rights of Consumers) Rules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E4964-EA25-4201-BBF4-1CC5C2A401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What does it cover?</a:t>
            </a:r>
          </a:p>
          <a:p>
            <a:r>
              <a:rPr lang="en-IN" dirty="0"/>
              <a:t>What are the implications?</a:t>
            </a:r>
          </a:p>
          <a:p>
            <a:pPr lvl="1"/>
            <a:r>
              <a:rPr lang="en-IN" dirty="0"/>
              <a:t>Sector</a:t>
            </a:r>
          </a:p>
          <a:p>
            <a:pPr lvl="1"/>
            <a:r>
              <a:rPr lang="en-IN" dirty="0"/>
              <a:t>CGRF/Ombudsman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5F70E1-8304-4B5C-BDDA-5FD61E825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650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7EDDA-2EC3-4A91-9D88-248EB76C9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Electricity (Rights of Consumers) Rules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04212-D0ED-4BA1-B4C6-78B8AE29CF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IN" dirty="0"/>
              <a:t>Released by Ministry of Power, after seeking comments</a:t>
            </a:r>
          </a:p>
          <a:p>
            <a:pPr lvl="1"/>
            <a:r>
              <a:rPr lang="en-IN" dirty="0"/>
              <a:t>Base Rules 31/12/2020</a:t>
            </a:r>
          </a:p>
          <a:p>
            <a:pPr lvl="1"/>
            <a:r>
              <a:rPr lang="en-IN" dirty="0"/>
              <a:t>Amendments in Jun 2021, Apr 2022, Jun 2023</a:t>
            </a:r>
          </a:p>
          <a:p>
            <a:pPr lvl="1"/>
            <a:endParaRPr lang="en-IN" dirty="0"/>
          </a:p>
          <a:p>
            <a:r>
              <a:rPr lang="en-US" dirty="0"/>
              <a:t>Why such Rules?</a:t>
            </a:r>
          </a:p>
          <a:p>
            <a:pPr lvl="1"/>
            <a:r>
              <a:rPr lang="en-US" dirty="0"/>
              <a:t>Connection challenge almost met</a:t>
            </a:r>
          </a:p>
          <a:p>
            <a:pPr lvl="2"/>
            <a:r>
              <a:rPr lang="en-US" sz="2600" dirty="0"/>
              <a:t>All villages and nearly all households connected to grid</a:t>
            </a:r>
          </a:p>
          <a:p>
            <a:pPr lvl="2"/>
            <a:r>
              <a:rPr lang="en-US" sz="2600" dirty="0"/>
              <a:t>&gt;120 million households connected since 2011 </a:t>
            </a:r>
          </a:p>
          <a:p>
            <a:endParaRPr lang="en-US" dirty="0"/>
          </a:p>
          <a:p>
            <a:pPr lvl="1"/>
            <a:r>
              <a:rPr lang="en-US" dirty="0"/>
              <a:t>Sufficient, affordable, quality electricity supply is the next challenge</a:t>
            </a:r>
          </a:p>
          <a:p>
            <a:pPr lvl="2"/>
            <a:r>
              <a:rPr lang="en-US" sz="2600" dirty="0"/>
              <a:t>Quality supply and service (QoS) crucial to benefit from electrification and sustain it </a:t>
            </a:r>
          </a:p>
          <a:p>
            <a:pPr lvl="2"/>
            <a:r>
              <a:rPr lang="en-US" sz="2600" dirty="0"/>
              <a:t>QoS needs investment and management attention, at State and DISCOM levels</a:t>
            </a:r>
          </a:p>
          <a:p>
            <a:pPr lvl="2"/>
            <a:r>
              <a:rPr lang="en-US" sz="2600" dirty="0"/>
              <a:t>Central government nudge can facilitate necessary measures at State level</a:t>
            </a:r>
          </a:p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37334C-5A32-41AC-B114-D5B564398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831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70320-686C-4D6D-9149-B86113A92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Electricity (Rights of Consumers) Rules – Key provisions -1/6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34D5B-019B-4D64-9847-5B76BCC098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2400" dirty="0"/>
              <a:t>Base rule and three amendments add up to 16 pages only</a:t>
            </a:r>
          </a:p>
          <a:p>
            <a:r>
              <a:rPr lang="en-IN" sz="2400" dirty="0"/>
              <a:t>Suggestions, to be formalised by SERC, on similar lines</a:t>
            </a:r>
          </a:p>
          <a:p>
            <a:r>
              <a:rPr lang="en-IN" sz="2400" dirty="0"/>
              <a:t>Connections</a:t>
            </a:r>
          </a:p>
          <a:p>
            <a:pPr lvl="1"/>
            <a:r>
              <a:rPr lang="en-IN" sz="2000" dirty="0"/>
              <a:t>Mandate to provide supply on request – applicant is owner or occupier</a:t>
            </a:r>
          </a:p>
          <a:p>
            <a:pPr lvl="1"/>
            <a:r>
              <a:rPr lang="en-IN" sz="2000" dirty="0"/>
              <a:t>Simplification of procedure (online, site inspection waiver </a:t>
            </a:r>
            <a:r>
              <a:rPr lang="en-IN" sz="2000" dirty="0" err="1"/>
              <a:t>upto</a:t>
            </a:r>
            <a:r>
              <a:rPr lang="en-IN" sz="2000" dirty="0"/>
              <a:t> 150 kW etc), Tracking of status</a:t>
            </a:r>
          </a:p>
          <a:p>
            <a:pPr lvl="1"/>
            <a:r>
              <a:rPr lang="en-IN" sz="2000" dirty="0"/>
              <a:t>Upper limits on time (7d – metro, 15d municipal, 30d rural), penalty (Rs.1000/day)</a:t>
            </a:r>
          </a:p>
          <a:p>
            <a:pPr lvl="1"/>
            <a:r>
              <a:rPr lang="en-IN" sz="2000" dirty="0"/>
              <a:t>Reconnection within six working days after payment</a:t>
            </a:r>
          </a:p>
          <a:p>
            <a:pPr lvl="1"/>
            <a:r>
              <a:rPr lang="en-IN" sz="2000" dirty="0"/>
              <a:t>Cutting of supply in case of prepaid meter is not considered as disconnection</a:t>
            </a:r>
          </a:p>
          <a:p>
            <a:pPr lvl="1"/>
            <a:r>
              <a:rPr lang="en-IN" sz="2000" dirty="0"/>
              <a:t>Simplify grant of temporary connections to avoid use of DG sets (48 hours limit – too less?)</a:t>
            </a:r>
          </a:p>
          <a:p>
            <a:r>
              <a:rPr lang="en-IN" sz="2400" dirty="0"/>
              <a:t>Provisions apply to all (licensee consumers, open access/captive  consumers (?) and Prosumers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DC81A9-3192-4CD4-9FED-1E059FEC9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12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70320-686C-4D6D-9149-B86113A92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Electricity (Rights of Consumers) Rules – Key provisions -2/6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34D5B-019B-4D64-9847-5B76BCC098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2800" dirty="0"/>
              <a:t>Reliability of supply</a:t>
            </a:r>
          </a:p>
          <a:p>
            <a:pPr lvl="1"/>
            <a:r>
              <a:rPr lang="en-IN" sz="2400" dirty="0"/>
              <a:t>24 x 7 to all, SERC can specify lower for specific category </a:t>
            </a:r>
          </a:p>
          <a:p>
            <a:pPr lvl="1"/>
            <a:r>
              <a:rPr lang="en-IN" sz="2400" dirty="0"/>
              <a:t>Definition of reliability indicators, to be calculated for consumer, not feeder</a:t>
            </a:r>
          </a:p>
          <a:p>
            <a:pPr lvl="1"/>
            <a:r>
              <a:rPr lang="en-IN" sz="2400" dirty="0"/>
              <a:t>Details of scheduled outages to be informed, during un-planned outages, consumers to be informed about the event and likely restoration time</a:t>
            </a:r>
          </a:p>
          <a:p>
            <a:pPr lvl="1"/>
            <a:r>
              <a:rPr lang="en-US" sz="2400" dirty="0"/>
              <a:t>In metros and cities (&gt;1 lakh population), licensee to ensure 24 x7 supply to avoid the need for DG sets. SERC to guide towards this</a:t>
            </a:r>
          </a:p>
          <a:p>
            <a:pPr lvl="1"/>
            <a:r>
              <a:rPr lang="en-US" sz="2400" i="1" dirty="0"/>
              <a:t>Can be better, with consumer category level/geography level indicators, separate reporting during outages, periodic revision of benchmarks, tracking feeder reliability &amp; DT failure …</a:t>
            </a:r>
            <a:endParaRPr lang="en-IN" sz="2400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DC81A9-3192-4CD4-9FED-1E059FEC9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762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86DC-D153-4058-B553-974738615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Electricity (Rights of Consumers) Rules – Key provisions – 3/6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A8281-BF1B-43BB-8813-B702CB42B4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IN" sz="2000" dirty="0"/>
              <a:t>Metering and Billing</a:t>
            </a:r>
          </a:p>
          <a:p>
            <a:pPr lvl="1"/>
            <a:r>
              <a:rPr lang="en-IN" sz="2000" dirty="0"/>
              <a:t>No new connection without meter</a:t>
            </a:r>
          </a:p>
          <a:p>
            <a:pPr lvl="2"/>
            <a:r>
              <a:rPr lang="en-US" sz="1600" dirty="0"/>
              <a:t>meter shall be smart prepayment meter or prepayment meter</a:t>
            </a:r>
          </a:p>
          <a:p>
            <a:pPr lvl="2"/>
            <a:r>
              <a:rPr lang="en-US" sz="1600" dirty="0"/>
              <a:t>Exception to be approved by RC</a:t>
            </a:r>
          </a:p>
          <a:p>
            <a:pPr lvl="1"/>
            <a:r>
              <a:rPr lang="en-US" sz="2000" dirty="0"/>
              <a:t>Online options for bill and payment </a:t>
            </a:r>
          </a:p>
          <a:p>
            <a:pPr lvl="1"/>
            <a:r>
              <a:rPr lang="en-IN" sz="2000" dirty="0"/>
              <a:t>Tracking new connections – first bill within 2 billing cycles</a:t>
            </a:r>
          </a:p>
          <a:p>
            <a:pPr lvl="1"/>
            <a:r>
              <a:rPr lang="en-US" sz="2000" dirty="0"/>
              <a:t>Smart meter to be remotely read at least once a day</a:t>
            </a:r>
          </a:p>
          <a:p>
            <a:pPr lvl="1"/>
            <a:r>
              <a:rPr lang="en-US" sz="2000" dirty="0"/>
              <a:t>Prepaid meter by </a:t>
            </a:r>
            <a:r>
              <a:rPr lang="en-US" sz="2000" dirty="0" err="1"/>
              <a:t>authorised</a:t>
            </a:r>
            <a:r>
              <a:rPr lang="en-US" sz="2000" dirty="0"/>
              <a:t> representative at least once in 3 months</a:t>
            </a:r>
          </a:p>
          <a:p>
            <a:pPr lvl="1"/>
            <a:r>
              <a:rPr lang="en-US" sz="2000" dirty="0"/>
              <a:t>After smart meter installation, no penalty for previous period  if MD recorded is higher, after installation, MD to be recalibrated using reading for one FY</a:t>
            </a:r>
          </a:p>
          <a:p>
            <a:pPr lvl="1"/>
            <a:r>
              <a:rPr lang="en-US" sz="2000" dirty="0" err="1"/>
              <a:t>ToD</a:t>
            </a:r>
            <a:r>
              <a:rPr lang="en-US" sz="2000" dirty="0"/>
              <a:t>: For C&amp;I consumers &gt; 10 kW CL from 1/4/24, for others (except agriculture) from 1/4/25 and for those with smart meters, immediately</a:t>
            </a:r>
          </a:p>
          <a:p>
            <a:pPr lvl="1"/>
            <a:r>
              <a:rPr lang="en-US" sz="2000" dirty="0" err="1"/>
              <a:t>ToD</a:t>
            </a:r>
            <a:r>
              <a:rPr lang="en-US" sz="2000" dirty="0"/>
              <a:t> tariff 1.2 times (C&amp;I), 1.1 times (others: 1.15 already in some states), 0.8 times during solar hours</a:t>
            </a:r>
          </a:p>
          <a:p>
            <a:pPr lvl="1"/>
            <a:r>
              <a:rPr lang="en-US" sz="2000" dirty="0"/>
              <a:t>Peak hours not to be more than solar hours </a:t>
            </a:r>
          </a:p>
          <a:p>
            <a:pPr lvl="2"/>
            <a:r>
              <a:rPr lang="en-US" sz="1600" dirty="0"/>
              <a:t>Can be an issue for states which have &gt; 8 hours of peak duration (high RE, low agriculture, high domestic, seasonal variation)</a:t>
            </a:r>
          </a:p>
          <a:p>
            <a:pPr lvl="1"/>
            <a:r>
              <a:rPr lang="en-US" sz="2000" i="1" dirty="0"/>
              <a:t>Seasonal </a:t>
            </a:r>
            <a:r>
              <a:rPr lang="en-US" sz="2000" i="1" dirty="0" err="1"/>
              <a:t>ToD</a:t>
            </a:r>
            <a:r>
              <a:rPr lang="en-US" sz="2000" i="1" dirty="0"/>
              <a:t> not proposed?</a:t>
            </a:r>
            <a:endParaRPr lang="en-IN" sz="2000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35B010-DEA0-4660-B4C3-F51288E18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7413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F7EA3-2295-4CB9-918A-1EFD03043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Electricity (Rights of Consumers) Rules – Key provisions – 4/6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52A13-0655-4C56-9AF3-44B9143BC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N" dirty="0"/>
              <a:t>Prosumers – grid interactive RE</a:t>
            </a:r>
          </a:p>
          <a:p>
            <a:pPr lvl="1"/>
            <a:r>
              <a:rPr lang="en-IN" dirty="0"/>
              <a:t>Definitions</a:t>
            </a:r>
          </a:p>
          <a:p>
            <a:pPr lvl="2"/>
            <a:r>
              <a:rPr lang="en-IN" dirty="0"/>
              <a:t>Gross metering: separate measurement of generation and consumption. Consumption at slab, generation at feed-in tariff fixed by RC</a:t>
            </a:r>
          </a:p>
          <a:p>
            <a:pPr lvl="2"/>
            <a:r>
              <a:rPr lang="en-IN" dirty="0"/>
              <a:t>Net-billing or net feed-in: Single bi-directional meter, but valued differently – consumed (import) at slab tariff and export at feed-in</a:t>
            </a:r>
          </a:p>
          <a:p>
            <a:pPr lvl="2"/>
            <a:r>
              <a:rPr lang="en-IN" dirty="0"/>
              <a:t>Net-metering: single bi-directional meter, net billed at slab tariff or carried over/credited, adjusted once a year</a:t>
            </a:r>
          </a:p>
          <a:p>
            <a:pPr lvl="1"/>
            <a:r>
              <a:rPr lang="en-IN" dirty="0"/>
              <a:t>Net metering </a:t>
            </a:r>
            <a:r>
              <a:rPr lang="en-IN" dirty="0" err="1"/>
              <a:t>upto</a:t>
            </a:r>
            <a:r>
              <a:rPr lang="en-IN" dirty="0"/>
              <a:t> 500 kW, or CL, whichever is lower</a:t>
            </a:r>
          </a:p>
          <a:p>
            <a:pPr lvl="1"/>
            <a:r>
              <a:rPr lang="en-US" dirty="0"/>
              <a:t>Net billing or gross metering for others</a:t>
            </a:r>
          </a:p>
          <a:p>
            <a:pPr lvl="1"/>
            <a:r>
              <a:rPr lang="en-US" dirty="0" err="1"/>
              <a:t>ToD</a:t>
            </a:r>
            <a:r>
              <a:rPr lang="en-US" dirty="0"/>
              <a:t> to encourage storage and export to grid during peak</a:t>
            </a:r>
          </a:p>
          <a:p>
            <a:pPr lvl="1"/>
            <a:r>
              <a:rPr lang="en-US" dirty="0"/>
              <a:t>Representation in CGRF as done for consumers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3C0F17-60F8-4779-9CEF-4030CB0B1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2332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19DCE-0308-4D10-ABF4-CFA7A0C16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Electricity (Rights of Consumers) Rules – Key provisions – 5/6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7930A-A658-4183-9A9A-116ADADC7F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IN" dirty="0"/>
              <a:t>Grievance Redressal (Rule 15)</a:t>
            </a:r>
          </a:p>
          <a:p>
            <a:pPr lvl="1"/>
            <a:r>
              <a:rPr lang="en-US" dirty="0"/>
              <a:t>At different levels (sub-division, division, circle, zone, company) as per RC guidelines</a:t>
            </a:r>
          </a:p>
          <a:p>
            <a:pPr lvl="1"/>
            <a:r>
              <a:rPr lang="en-US" dirty="0"/>
              <a:t>To be headed by an officer of the licensee of appropriate seniority</a:t>
            </a:r>
          </a:p>
          <a:p>
            <a:pPr lvl="1"/>
            <a:r>
              <a:rPr lang="en-US" dirty="0"/>
              <a:t>Not more than 4 members including a representative of consumer/prosumer nominated by RC</a:t>
            </a:r>
          </a:p>
          <a:p>
            <a:pPr lvl="1"/>
            <a:r>
              <a:rPr lang="en-US" dirty="0"/>
              <a:t>Manner of appointment of members, complaint handling would be as per guidelines of RC</a:t>
            </a:r>
          </a:p>
          <a:p>
            <a:pPr lvl="1"/>
            <a:r>
              <a:rPr lang="en-US" dirty="0"/>
              <a:t>Licensee to  specify the time by which complaints would be addressed at each level of CGRF</a:t>
            </a:r>
          </a:p>
          <a:p>
            <a:pPr lvl="2"/>
            <a:r>
              <a:rPr lang="en-US" dirty="0"/>
              <a:t> Normally to be within 30 days and not more than 45 days</a:t>
            </a:r>
          </a:p>
          <a:p>
            <a:pPr lvl="1"/>
            <a:r>
              <a:rPr lang="en-US" dirty="0"/>
              <a:t>Consumer can approach Ombudsman if needed</a:t>
            </a:r>
          </a:p>
          <a:p>
            <a:pPr lvl="1"/>
            <a:r>
              <a:rPr lang="en-US" dirty="0"/>
              <a:t>Licensee to give wide publicity, to send quarterly report to Ombudsman and RC</a:t>
            </a:r>
          </a:p>
          <a:p>
            <a:pPr lvl="1"/>
            <a:r>
              <a:rPr lang="en-US" dirty="0"/>
              <a:t>RC to monitor CGRF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9CB38-B722-4452-B54F-27001D051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2186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3DE39-3633-4EC2-BCDC-6858D61E7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Electricity (Rights of Consumers) Rules – Key provisions – 6/6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3F859-A047-447B-AA34-343B21A21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Services (16) and Compensation mechanism (Rule 13)</a:t>
            </a:r>
          </a:p>
          <a:p>
            <a:pPr lvl="1"/>
            <a:r>
              <a:rPr lang="en-US" dirty="0"/>
              <a:t>Licensee shall provide all services such as application submission, payment of bills, etc., to senior citizens at their door-steps</a:t>
            </a:r>
          </a:p>
          <a:p>
            <a:pPr lvl="1"/>
            <a:r>
              <a:rPr lang="en-US" dirty="0"/>
              <a:t>Automatic compensation for those parameters which can be monitored remotely</a:t>
            </a:r>
          </a:p>
          <a:p>
            <a:pPr lvl="2"/>
            <a:r>
              <a:rPr lang="en-US" dirty="0"/>
              <a:t>RC to notify compensation mechanism within 6 months</a:t>
            </a:r>
          </a:p>
          <a:p>
            <a:pPr lvl="2" algn="l"/>
            <a:r>
              <a:rPr lang="en-US" dirty="0"/>
              <a:t>RC to work with licensees to gradually increase parameters for automatic compensation</a:t>
            </a:r>
          </a:p>
          <a:p>
            <a:pPr lvl="2" algn="l"/>
            <a:r>
              <a:rPr lang="en-US" dirty="0"/>
              <a:t>Licensee to create an online facility for registering and claiming compensation, within 6 months of RC notifying regulations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5B9E14-C581-458B-BD85-342C77E0D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0822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AACCC-165A-4C81-997B-BA1DCDA2C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Electricity (Rights of Consumers) Rules – implications 1/2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81AF1-AF8D-4D45-A48B-B0835B8561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IN" dirty="0"/>
              <a:t>Many states already have some of these, or even better provisions</a:t>
            </a:r>
          </a:p>
          <a:p>
            <a:pPr lvl="1"/>
            <a:r>
              <a:rPr lang="en-IN" dirty="0"/>
              <a:t>But the message is to ensure better monitoring towards constant improvement of QoS</a:t>
            </a:r>
          </a:p>
          <a:p>
            <a:r>
              <a:rPr lang="en-IN" dirty="0"/>
              <a:t>SERC has to align regulations as per these or do better</a:t>
            </a:r>
          </a:p>
          <a:p>
            <a:pPr lvl="1"/>
            <a:r>
              <a:rPr lang="en-IN" dirty="0" err="1"/>
              <a:t>SoP</a:t>
            </a:r>
            <a:r>
              <a:rPr lang="en-IN" dirty="0"/>
              <a:t> Regulations - Some states already done – RJ, AP, MP …</a:t>
            </a:r>
          </a:p>
          <a:p>
            <a:pPr lvl="1"/>
            <a:r>
              <a:rPr lang="en-IN" dirty="0"/>
              <a:t>Regulations on grid interactive RE (if not done), </a:t>
            </a:r>
            <a:r>
              <a:rPr lang="en-IN" dirty="0" err="1"/>
              <a:t>ToD</a:t>
            </a:r>
            <a:r>
              <a:rPr lang="en-IN" dirty="0"/>
              <a:t> tariff, GRF</a:t>
            </a:r>
          </a:p>
          <a:p>
            <a:r>
              <a:rPr lang="en-IN" dirty="0"/>
              <a:t>Licensees – check implications</a:t>
            </a:r>
          </a:p>
          <a:p>
            <a:pPr lvl="1"/>
            <a:r>
              <a:rPr lang="en-IN" dirty="0"/>
              <a:t>Improve mobile and web applications, set up call centres</a:t>
            </a:r>
          </a:p>
          <a:p>
            <a:pPr lvl="1"/>
            <a:r>
              <a:rPr lang="en-IN" dirty="0"/>
              <a:t>Peak hour not being higher than solar hours can be an issue in some states </a:t>
            </a:r>
          </a:p>
          <a:p>
            <a:r>
              <a:rPr lang="en-IN" dirty="0"/>
              <a:t>CGRF could proactively adopt some of the pro-consumer provisions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20DE43-6EC4-450C-987A-31CAC895A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317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AACCC-165A-4C81-997B-BA1DCDA2C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Electricity (Rights of Consumers) Rules – implications 2/2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81AF1-AF8D-4D45-A48B-B0835B8561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IN" dirty="0"/>
              <a:t>Consumers </a:t>
            </a:r>
          </a:p>
          <a:p>
            <a:pPr lvl="1"/>
            <a:r>
              <a:rPr lang="en-IN" dirty="0"/>
              <a:t>Use the positive provisions, follow up for additional issues like safety, property etc</a:t>
            </a:r>
          </a:p>
          <a:p>
            <a:pPr lvl="1"/>
            <a:r>
              <a:rPr lang="en-IN" dirty="0"/>
              <a:t>Challenges of all meters being smart/prepaid meters: costs Vs benefits, complaints, data privacy</a:t>
            </a:r>
          </a:p>
          <a:p>
            <a:pPr lvl="1"/>
            <a:r>
              <a:rPr lang="en-IN" dirty="0"/>
              <a:t>A good beginning - Many more provisions could have been included – better participation in CGRF/SERC/ATE processes, consumer awareness building … </a:t>
            </a:r>
          </a:p>
          <a:p>
            <a:r>
              <a:rPr lang="en-IN" dirty="0"/>
              <a:t>Only coordinated action by all stake holders will help to improve quality of supply and service</a:t>
            </a:r>
          </a:p>
          <a:p>
            <a:pPr lvl="1"/>
            <a:r>
              <a:rPr lang="en-IN" dirty="0"/>
              <a:t>Rules are only as good as their implementation</a:t>
            </a:r>
          </a:p>
          <a:p>
            <a:pPr lvl="1"/>
            <a:r>
              <a:rPr lang="en-IN" dirty="0"/>
              <a:t>Spirit of the rule as important (or more) as the letter</a:t>
            </a:r>
          </a:p>
          <a:p>
            <a:pPr lvl="1"/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20DE43-6EC4-450C-987A-31CAC895A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8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3E6A0-8D66-4DC8-B56B-87597361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Complaint redressal – A Consumer perspective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D85928-594C-464C-BA33-0BA9A2E05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dirty="0"/>
              <a:t>Why consumer perspective?</a:t>
            </a:r>
          </a:p>
          <a:p>
            <a:endParaRPr lang="en-IN" dirty="0"/>
          </a:p>
          <a:p>
            <a:r>
              <a:rPr lang="en-IN" dirty="0"/>
              <a:t>What consumer/citizen wants</a:t>
            </a:r>
          </a:p>
          <a:p>
            <a:endParaRPr lang="en-IN" dirty="0"/>
          </a:p>
          <a:p>
            <a:r>
              <a:rPr lang="en-IN" dirty="0"/>
              <a:t>Legal and Regulatory provisions</a:t>
            </a:r>
          </a:p>
          <a:p>
            <a:pPr lvl="1"/>
            <a:r>
              <a:rPr lang="en-IN" dirty="0"/>
              <a:t>Rights of Consumer rules later in this session</a:t>
            </a:r>
          </a:p>
          <a:p>
            <a:pPr lvl="1"/>
            <a:r>
              <a:rPr lang="en-IN" dirty="0"/>
              <a:t>More  details in other sessions</a:t>
            </a:r>
          </a:p>
          <a:p>
            <a:endParaRPr lang="en-IN" dirty="0"/>
          </a:p>
          <a:p>
            <a:r>
              <a:rPr lang="en-IN" dirty="0"/>
              <a:t>What is going on, What can be better</a:t>
            </a:r>
          </a:p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C5CC77-F928-453E-B726-B784251C1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5614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ABEF4-F3B8-4403-8541-3F3923FF4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Electricity (Rights of Consumers) Rules – Summing up 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DAF1F-D440-49F9-8B55-D11E938EC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IN" dirty="0"/>
              <a:t>An opportunity to improve consumer quality of supply and service</a:t>
            </a:r>
          </a:p>
          <a:p>
            <a:pPr lvl="1"/>
            <a:r>
              <a:rPr lang="en-IN" dirty="0"/>
              <a:t>Push to increasing accountability of licensees</a:t>
            </a:r>
          </a:p>
          <a:p>
            <a:pPr lvl="2"/>
            <a:r>
              <a:rPr lang="en-IN" dirty="0"/>
              <a:t>Connections</a:t>
            </a:r>
          </a:p>
          <a:p>
            <a:pPr lvl="2"/>
            <a:r>
              <a:rPr lang="en-IN" dirty="0"/>
              <a:t>Reliability</a:t>
            </a:r>
          </a:p>
          <a:p>
            <a:pPr lvl="2"/>
            <a:r>
              <a:rPr lang="en-IN" dirty="0"/>
              <a:t>Metering and Billing</a:t>
            </a:r>
          </a:p>
          <a:p>
            <a:pPr lvl="2"/>
            <a:r>
              <a:rPr lang="en-IN" dirty="0"/>
              <a:t>Provisions for grid interactive RE</a:t>
            </a:r>
          </a:p>
          <a:p>
            <a:pPr lvl="2"/>
            <a:r>
              <a:rPr lang="en-IN" dirty="0"/>
              <a:t>Emphasis on CGRF/Ombudsman</a:t>
            </a:r>
          </a:p>
          <a:p>
            <a:r>
              <a:rPr lang="en-US" dirty="0"/>
              <a:t>Rules should act as a guiding framework</a:t>
            </a:r>
          </a:p>
          <a:p>
            <a:pPr lvl="1"/>
            <a:r>
              <a:rPr lang="en-US" dirty="0"/>
              <a:t>Supplement and strengthen state-level regulatory and legal provisions for quality supply and service of electricity</a:t>
            </a:r>
          </a:p>
          <a:p>
            <a:pPr lvl="1"/>
            <a:r>
              <a:rPr lang="en-US" dirty="0"/>
              <a:t>Providing freedom and flexibility to states to adopt approach best suited to the state</a:t>
            </a:r>
          </a:p>
          <a:p>
            <a:pPr lvl="1"/>
            <a:r>
              <a:rPr lang="en-IN" dirty="0"/>
              <a:t>Good practices to continue (better CGRF, tighter </a:t>
            </a:r>
            <a:r>
              <a:rPr lang="en-IN" dirty="0" err="1"/>
              <a:t>SoP</a:t>
            </a:r>
            <a:r>
              <a:rPr lang="en-IN" dirty="0"/>
              <a:t> benchmarks, technical quality …)</a:t>
            </a:r>
          </a:p>
          <a:p>
            <a:r>
              <a:rPr lang="en-IN" dirty="0"/>
              <a:t>CGRF/Ombudsman could track national reports like </a:t>
            </a:r>
          </a:p>
          <a:p>
            <a:pPr lvl="1"/>
            <a:r>
              <a:rPr lang="en-IN" dirty="0"/>
              <a:t>FOR reports to ATE</a:t>
            </a:r>
          </a:p>
          <a:p>
            <a:pPr lvl="1"/>
            <a:r>
              <a:rPr lang="en-IN" dirty="0"/>
              <a:t>REC Consumer Rating Reports</a:t>
            </a:r>
          </a:p>
          <a:p>
            <a:pPr algn="l"/>
            <a:r>
              <a:rPr lang="en-IN" dirty="0"/>
              <a:t>Use the potential for Proactive, pro-consumer measures from CGRF/Ombudsman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D1AC11-D194-45FA-91D7-311942BDA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9676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4294967295"/>
          </p:nvPr>
        </p:nvSpPr>
        <p:spPr>
          <a:xfrm>
            <a:off x="2135768" y="3614573"/>
            <a:ext cx="7772400" cy="10080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sz="2400" dirty="0" err="1"/>
              <a:t>sreekumar</a:t>
            </a:r>
            <a:r>
              <a:rPr lang="en-IN" sz="2400" dirty="0"/>
              <a:t>[at]</a:t>
            </a:r>
            <a:r>
              <a:rPr lang="en-IN" sz="2400" dirty="0" err="1"/>
              <a:t>prayaspune</a:t>
            </a:r>
            <a:r>
              <a:rPr lang="en-IN" sz="2400" dirty="0"/>
              <a:t>[dot]org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40E14D-ADAB-44E8-B707-06C9772EE61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896600" y="6384925"/>
            <a:ext cx="12954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4" name="Picture 2" descr="O:\prayas\PEG\peg-logo-trnsp.gif">
            <a:extLst>
              <a:ext uri="{FF2B5EF4-FFF2-40B4-BE49-F238E27FC236}">
                <a16:creationId xmlns:a16="http://schemas.microsoft.com/office/drawing/2014/main" id="{100BC4FA-8F97-4C34-81EC-592DE261B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424" y="755356"/>
            <a:ext cx="1511809" cy="108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17BB518-B4D1-4270-B066-C5CF8DF2F209}"/>
              </a:ext>
            </a:extLst>
          </p:cNvPr>
          <p:cNvGrpSpPr/>
          <p:nvPr/>
        </p:nvGrpSpPr>
        <p:grpSpPr>
          <a:xfrm>
            <a:off x="2874349" y="5248906"/>
            <a:ext cx="1495242" cy="335950"/>
            <a:chOff x="154738" y="4283440"/>
            <a:chExt cx="1495242" cy="335950"/>
          </a:xfrm>
        </p:grpSpPr>
        <p:sp>
          <p:nvSpPr>
            <p:cNvPr id="6" name="TextBox 5">
              <a:hlinkClick r:id="rId4"/>
              <a:extLst>
                <a:ext uri="{FF2B5EF4-FFF2-40B4-BE49-F238E27FC236}">
                  <a16:creationId xmlns:a16="http://schemas.microsoft.com/office/drawing/2014/main" id="{F8CCF963-BBFC-4BFC-AE31-7CD2D8C9FE6B}"/>
                </a:ext>
              </a:extLst>
            </p:cNvPr>
            <p:cNvSpPr txBox="1"/>
            <p:nvPr/>
          </p:nvSpPr>
          <p:spPr>
            <a:xfrm>
              <a:off x="490688" y="4312916"/>
              <a:ext cx="11592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200" b="1" dirty="0">
                  <a:latin typeface="Calibri" panose="020F0502020204030204" pitchFamily="34" charset="0"/>
                  <a:cs typeface="Calibri" panose="020F0502020204030204" pitchFamily="34" charset="0"/>
                </a:rPr>
                <a:t>@</a:t>
              </a:r>
              <a:r>
                <a:rPr lang="en-IN" sz="12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PrayasEnergy</a:t>
              </a:r>
              <a:endParaRPr lang="en-IN" sz="1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7" name="Picture 4" descr="Image result for facebook logo">
              <a:extLst>
                <a:ext uri="{FF2B5EF4-FFF2-40B4-BE49-F238E27FC236}">
                  <a16:creationId xmlns:a16="http://schemas.microsoft.com/office/drawing/2014/main" id="{0468EB7D-9510-4DCC-A98C-F6B46F24CF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38" y="4283440"/>
              <a:ext cx="335950" cy="335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AE020DA-0450-46AB-9A50-7CBEECFDDC05}"/>
              </a:ext>
            </a:extLst>
          </p:cNvPr>
          <p:cNvGrpSpPr/>
          <p:nvPr/>
        </p:nvGrpSpPr>
        <p:grpSpPr>
          <a:xfrm>
            <a:off x="5447929" y="5213836"/>
            <a:ext cx="1733331" cy="465040"/>
            <a:chOff x="6527512" y="1707185"/>
            <a:chExt cx="1733331" cy="465040"/>
          </a:xfrm>
        </p:grpSpPr>
        <p:sp>
          <p:nvSpPr>
            <p:cNvPr id="11" name="TextBox 10">
              <a:hlinkClick r:id="rId6"/>
              <a:extLst>
                <a:ext uri="{FF2B5EF4-FFF2-40B4-BE49-F238E27FC236}">
                  <a16:creationId xmlns:a16="http://schemas.microsoft.com/office/drawing/2014/main" id="{747A0D80-0B07-4F3D-89E2-40B1FC28D267}"/>
                </a:ext>
              </a:extLst>
            </p:cNvPr>
            <p:cNvSpPr txBox="1"/>
            <p:nvPr/>
          </p:nvSpPr>
          <p:spPr>
            <a:xfrm>
              <a:off x="7101551" y="1801206"/>
              <a:ext cx="11592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200" b="1" dirty="0">
                  <a:latin typeface="Calibri" panose="020F0502020204030204" pitchFamily="34" charset="0"/>
                  <a:cs typeface="Calibri" panose="020F0502020204030204" pitchFamily="34" charset="0"/>
                </a:rPr>
                <a:t>@</a:t>
              </a:r>
              <a:r>
                <a:rPr lang="en-IN" sz="12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PrayasEnergy</a:t>
              </a:r>
              <a:endParaRPr lang="en-IN" sz="1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2" name="Picture 6" descr="Image result for twitter logo">
              <a:extLst>
                <a:ext uri="{FF2B5EF4-FFF2-40B4-BE49-F238E27FC236}">
                  <a16:creationId xmlns:a16="http://schemas.microsoft.com/office/drawing/2014/main" id="{2C134568-6A76-49CC-8F2D-79F3A216F2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512" y="1707185"/>
              <a:ext cx="465040" cy="465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94BE727-74AD-4DD3-94B7-AB1B1E55643A}"/>
              </a:ext>
            </a:extLst>
          </p:cNvPr>
          <p:cNvGrpSpPr/>
          <p:nvPr/>
        </p:nvGrpSpPr>
        <p:grpSpPr>
          <a:xfrm>
            <a:off x="7893148" y="5296230"/>
            <a:ext cx="2405949" cy="382646"/>
            <a:chOff x="3496113" y="4294904"/>
            <a:chExt cx="2405949" cy="382646"/>
          </a:xfrm>
        </p:grpSpPr>
        <p:sp>
          <p:nvSpPr>
            <p:cNvPr id="14" name="TextBox 13">
              <a:hlinkClick r:id="rId8"/>
              <a:extLst>
                <a:ext uri="{FF2B5EF4-FFF2-40B4-BE49-F238E27FC236}">
                  <a16:creationId xmlns:a16="http://schemas.microsoft.com/office/drawing/2014/main" id="{C0B7F6B6-2DDE-4CCB-8E5B-85E081F5927A}"/>
                </a:ext>
              </a:extLst>
            </p:cNvPr>
            <p:cNvSpPr txBox="1"/>
            <p:nvPr/>
          </p:nvSpPr>
          <p:spPr>
            <a:xfrm>
              <a:off x="3903693" y="4347728"/>
              <a:ext cx="19983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2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Prayas</a:t>
              </a:r>
              <a:r>
                <a:rPr lang="en-IN" sz="1200" b="1" dirty="0">
                  <a:latin typeface="Calibri" panose="020F0502020204030204" pitchFamily="34" charset="0"/>
                  <a:cs typeface="Calibri" panose="020F0502020204030204" pitchFamily="34" charset="0"/>
                </a:rPr>
                <a:t> (Energy Group), Pune</a:t>
              </a:r>
            </a:p>
          </p:txBody>
        </p:sp>
        <p:pic>
          <p:nvPicPr>
            <p:cNvPr id="15" name="Picture 8" descr="Image result for linkedin logo">
              <a:extLst>
                <a:ext uri="{FF2B5EF4-FFF2-40B4-BE49-F238E27FC236}">
                  <a16:creationId xmlns:a16="http://schemas.microsoft.com/office/drawing/2014/main" id="{0CDC3D02-1F5D-4C35-B25A-2E62579D2C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6113" y="4294904"/>
              <a:ext cx="382646" cy="382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C253EFA-2615-47FE-B790-0F69ED39B46C}"/>
              </a:ext>
            </a:extLst>
          </p:cNvPr>
          <p:cNvGrpSpPr/>
          <p:nvPr/>
        </p:nvGrpSpPr>
        <p:grpSpPr>
          <a:xfrm>
            <a:off x="3789945" y="5725116"/>
            <a:ext cx="2357696" cy="603336"/>
            <a:chOff x="6439724" y="3181350"/>
            <a:chExt cx="2357696" cy="603336"/>
          </a:xfrm>
        </p:grpSpPr>
        <p:sp>
          <p:nvSpPr>
            <p:cNvPr id="17" name="TextBox 16">
              <a:hlinkClick r:id="rId10"/>
              <a:extLst>
                <a:ext uri="{FF2B5EF4-FFF2-40B4-BE49-F238E27FC236}">
                  <a16:creationId xmlns:a16="http://schemas.microsoft.com/office/drawing/2014/main" id="{E65D38B6-F5C6-4266-BAC6-E44593598949}"/>
                </a:ext>
              </a:extLst>
            </p:cNvPr>
            <p:cNvSpPr txBox="1"/>
            <p:nvPr/>
          </p:nvSpPr>
          <p:spPr>
            <a:xfrm>
              <a:off x="7047454" y="3344519"/>
              <a:ext cx="17499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200" b="1" u="sng" dirty="0">
                  <a:latin typeface="Calibri" panose="020F0502020204030204" pitchFamily="34" charset="0"/>
                  <a:cs typeface="Calibri" panose="020F0502020204030204" pitchFamily="34" charset="0"/>
                </a:rPr>
                <a:t>energy@prayaspune.org</a:t>
              </a:r>
            </a:p>
          </p:txBody>
        </p:sp>
        <p:pic>
          <p:nvPicPr>
            <p:cNvPr id="18" name="Picture 10" descr="Image result for email logo">
              <a:extLst>
                <a:ext uri="{FF2B5EF4-FFF2-40B4-BE49-F238E27FC236}">
                  <a16:creationId xmlns:a16="http://schemas.microsoft.com/office/drawing/2014/main" id="{AB7F61EE-368A-40C8-8C3C-B0BFC64E1A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9724" y="3181350"/>
              <a:ext cx="603336" cy="60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5FBC4D2-C26B-44B7-BD6C-133F04DEED1A}"/>
              </a:ext>
            </a:extLst>
          </p:cNvPr>
          <p:cNvGrpSpPr/>
          <p:nvPr/>
        </p:nvGrpSpPr>
        <p:grpSpPr>
          <a:xfrm>
            <a:off x="6756057" y="5774538"/>
            <a:ext cx="2827816" cy="465040"/>
            <a:chOff x="6675019" y="3771851"/>
            <a:chExt cx="2827816" cy="465040"/>
          </a:xfrm>
        </p:grpSpPr>
        <p:sp>
          <p:nvSpPr>
            <p:cNvPr id="20" name="TextBox 19">
              <a:hlinkClick r:id="rId12"/>
              <a:extLst>
                <a:ext uri="{FF2B5EF4-FFF2-40B4-BE49-F238E27FC236}">
                  <a16:creationId xmlns:a16="http://schemas.microsoft.com/office/drawing/2014/main" id="{BBA45BE2-57A1-49B9-BC88-BFEE1FAFE3BC}"/>
                </a:ext>
              </a:extLst>
            </p:cNvPr>
            <p:cNvSpPr txBox="1"/>
            <p:nvPr/>
          </p:nvSpPr>
          <p:spPr>
            <a:xfrm>
              <a:off x="7260102" y="3865872"/>
              <a:ext cx="22427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b="1" u="sng" dirty="0">
                  <a:latin typeface="Calibri" panose="020F0502020204030204" pitchFamily="34" charset="0"/>
                  <a:cs typeface="Calibri" panose="020F0502020204030204" pitchFamily="34" charset="0"/>
                  <a:hlinkClick r:id="rId13"/>
                </a:rPr>
                <a:t>https://energy.prayaspune.org/</a:t>
              </a:r>
              <a:r>
                <a:rPr lang="en-IN" sz="1200" b="1" u="sng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1" name="Picture 12" descr="Image result for web logo">
              <a:extLst>
                <a:ext uri="{FF2B5EF4-FFF2-40B4-BE49-F238E27FC236}">
                  <a16:creationId xmlns:a16="http://schemas.microsoft.com/office/drawing/2014/main" id="{BEC6F409-E290-4073-928D-C86D7E5CF3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5019" y="3771851"/>
              <a:ext cx="465040" cy="465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C96F376-B89F-4108-9F7E-4F3D0C1E7132}"/>
              </a:ext>
            </a:extLst>
          </p:cNvPr>
          <p:cNvSpPr txBox="1"/>
          <p:nvPr/>
        </p:nvSpPr>
        <p:spPr>
          <a:xfrm>
            <a:off x="551384" y="620688"/>
            <a:ext cx="56886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err="1">
                <a:hlinkClick r:id="rId15"/>
              </a:rPr>
              <a:t>Prayas</a:t>
            </a:r>
            <a:r>
              <a:rPr lang="en-IN" dirty="0">
                <a:hlinkClick r:id="rId15"/>
              </a:rPr>
              <a:t> short video on consumer complaints</a:t>
            </a:r>
            <a:r>
              <a:rPr lang="en-IN" dirty="0"/>
              <a:t> 2019</a:t>
            </a:r>
          </a:p>
          <a:p>
            <a:endParaRPr lang="en-IN" dirty="0"/>
          </a:p>
          <a:p>
            <a:r>
              <a:rPr lang="en-IN" dirty="0" err="1">
                <a:hlinkClick r:id="rId16"/>
              </a:rPr>
              <a:t>Prayas</a:t>
            </a:r>
            <a:r>
              <a:rPr lang="en-IN" dirty="0">
                <a:hlinkClick r:id="rId16"/>
              </a:rPr>
              <a:t> Consumers’ guide for electricity service</a:t>
            </a:r>
            <a:r>
              <a:rPr lang="en-IN" dirty="0"/>
              <a:t> 2019</a:t>
            </a:r>
          </a:p>
          <a:p>
            <a:endParaRPr lang="en-IN" dirty="0"/>
          </a:p>
          <a:p>
            <a:r>
              <a:rPr lang="en-IN" dirty="0">
                <a:hlinkClick r:id="rId17"/>
              </a:rPr>
              <a:t>REC Consumer Service Rating of DISCOMs 2022</a:t>
            </a:r>
            <a:endParaRPr lang="en-IN" dirty="0"/>
          </a:p>
          <a:p>
            <a:endParaRPr lang="en-IN" dirty="0"/>
          </a:p>
          <a:p>
            <a:r>
              <a:rPr lang="en-IN" dirty="0">
                <a:hlinkClick r:id="rId18"/>
              </a:rPr>
              <a:t>FOR review of CGRF and Ombudsman 2016</a:t>
            </a:r>
            <a:endParaRPr lang="en-IN" dirty="0"/>
          </a:p>
          <a:p>
            <a:endParaRPr lang="en-IN" dirty="0"/>
          </a:p>
          <a:p>
            <a:r>
              <a:rPr lang="en-IN" dirty="0">
                <a:hlinkClick r:id="rId19"/>
              </a:rPr>
              <a:t>IEEE short video on electricity safety </a:t>
            </a:r>
            <a:r>
              <a:rPr lang="en-IN" dirty="0"/>
              <a:t>2016</a:t>
            </a:r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17918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E5CB7-8A61-4ABF-BA1D-ED20751FB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Why consumer orientation?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8AFF1-5DB1-414F-AC09-B1477BB70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IN" dirty="0"/>
              <a:t>Higher demands on DISCOMs from the consumer </a:t>
            </a:r>
          </a:p>
          <a:p>
            <a:pPr lvl="1"/>
            <a:r>
              <a:rPr lang="en-IN" dirty="0"/>
              <a:t>Quality and Reliability of supply</a:t>
            </a:r>
          </a:p>
          <a:p>
            <a:pPr lvl="1"/>
            <a:r>
              <a:rPr lang="en-IN" dirty="0"/>
              <a:t>Prompt response to requests</a:t>
            </a:r>
          </a:p>
          <a:p>
            <a:r>
              <a:rPr lang="en-IN" dirty="0"/>
              <a:t>Changing business model – cannot be a unresponsive monopoly</a:t>
            </a:r>
          </a:p>
          <a:p>
            <a:pPr lvl="1"/>
            <a:r>
              <a:rPr lang="en-IN" dirty="0"/>
              <a:t>Subsidising consumers migrating through open access &amp; captive</a:t>
            </a:r>
          </a:p>
          <a:p>
            <a:pPr lvl="2"/>
            <a:r>
              <a:rPr lang="en-IN" dirty="0"/>
              <a:t>Cross subsidy reducing   – possible to slow it down?</a:t>
            </a:r>
          </a:p>
          <a:p>
            <a:pPr lvl="1"/>
            <a:r>
              <a:rPr lang="en-IN" dirty="0"/>
              <a:t>Subsidised consumers with DISCOM need better service</a:t>
            </a:r>
          </a:p>
          <a:p>
            <a:pPr lvl="2"/>
            <a:r>
              <a:rPr lang="en-IN" dirty="0"/>
              <a:t>Political pressure for better QoS </a:t>
            </a:r>
          </a:p>
          <a:p>
            <a:pPr lvl="2"/>
            <a:r>
              <a:rPr lang="en-IN" dirty="0"/>
              <a:t>Try to reduce subsidy burden – to help State govt finances</a:t>
            </a:r>
          </a:p>
          <a:p>
            <a:pPr lvl="2"/>
            <a:r>
              <a:rPr lang="en-IN" dirty="0"/>
              <a:t>Improve technical and financial efficiency, for better financial health</a:t>
            </a:r>
          </a:p>
          <a:p>
            <a:r>
              <a:rPr lang="en-IN" dirty="0"/>
              <a:t>Financing depends on performance benchmarks</a:t>
            </a:r>
          </a:p>
          <a:p>
            <a:pPr lvl="1"/>
            <a:r>
              <a:rPr lang="en-IN" dirty="0"/>
              <a:t>Quality of Supply &amp; Service is an important aspect</a:t>
            </a:r>
          </a:p>
          <a:p>
            <a:pPr lvl="1"/>
            <a:endParaRPr lang="en-IN" dirty="0"/>
          </a:p>
          <a:p>
            <a:pPr lvl="1"/>
            <a:endParaRPr lang="en-IN" dirty="0"/>
          </a:p>
          <a:p>
            <a:r>
              <a:rPr lang="en-IN" dirty="0"/>
              <a:t>CGRF/Ombudsman have a key role in strengthening consumer orientation</a:t>
            </a:r>
          </a:p>
          <a:p>
            <a:pPr lvl="1"/>
            <a:r>
              <a:rPr lang="en-IN" dirty="0"/>
              <a:t>Most consumers judge a service provider through the consumer interface!</a:t>
            </a:r>
          </a:p>
          <a:p>
            <a:pPr lvl="1"/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3445F4-BA03-465D-83E5-90313432B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557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07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AAA7D321-8804-494C-ABC6-2FDFEAE7B799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218114" name="Text Box 2"/>
          <p:cNvSpPr txBox="1">
            <a:spLocks noChangeArrowheads="1"/>
          </p:cNvSpPr>
          <p:nvPr/>
        </p:nvSpPr>
        <p:spPr bwMode="auto">
          <a:xfrm>
            <a:off x="5943600" y="1600201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GB"/>
          </a:p>
        </p:txBody>
      </p:sp>
      <p:sp>
        <p:nvSpPr>
          <p:cNvPr id="218115" name="Text Box 3"/>
          <p:cNvSpPr txBox="1">
            <a:spLocks noChangeArrowheads="1"/>
          </p:cNvSpPr>
          <p:nvPr/>
        </p:nvSpPr>
        <p:spPr bwMode="auto">
          <a:xfrm>
            <a:off x="6324600" y="3810001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GB"/>
          </a:p>
        </p:txBody>
      </p:sp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3048000" y="1295401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/>
              <a:t>Service Issues</a:t>
            </a:r>
          </a:p>
        </p:txBody>
      </p:sp>
      <p:sp>
        <p:nvSpPr>
          <p:cNvPr id="218117" name="Text Box 5"/>
          <p:cNvSpPr txBox="1">
            <a:spLocks noChangeArrowheads="1"/>
          </p:cNvSpPr>
          <p:nvPr/>
        </p:nvSpPr>
        <p:spPr bwMode="auto">
          <a:xfrm>
            <a:off x="6765925" y="1295401"/>
            <a:ext cx="366927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Governance Issues</a:t>
            </a:r>
          </a:p>
          <a:p>
            <a:r>
              <a:rPr lang="en-US" sz="1600" dirty="0"/>
              <a:t>(Power purchase, Loss, Theft, Investment)</a:t>
            </a:r>
          </a:p>
        </p:txBody>
      </p:sp>
      <p:sp>
        <p:nvSpPr>
          <p:cNvPr id="218118" name="Text Box 6"/>
          <p:cNvSpPr txBox="1">
            <a:spLocks noChangeArrowheads="1"/>
          </p:cNvSpPr>
          <p:nvPr/>
        </p:nvSpPr>
        <p:spPr bwMode="auto">
          <a:xfrm>
            <a:off x="5486401" y="609601"/>
            <a:ext cx="9380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Issues</a:t>
            </a:r>
          </a:p>
        </p:txBody>
      </p:sp>
      <p:sp>
        <p:nvSpPr>
          <p:cNvPr id="218119" name="Line 7"/>
          <p:cNvSpPr>
            <a:spLocks noChangeShapeType="1"/>
          </p:cNvSpPr>
          <p:nvPr/>
        </p:nvSpPr>
        <p:spPr bwMode="auto">
          <a:xfrm>
            <a:off x="6096000" y="1066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8120" name="Line 8"/>
          <p:cNvSpPr>
            <a:spLocks noChangeShapeType="1"/>
          </p:cNvSpPr>
          <p:nvPr/>
        </p:nvSpPr>
        <p:spPr bwMode="auto">
          <a:xfrm>
            <a:off x="4267200" y="1295400"/>
            <a:ext cx="388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8121" name="Line 9"/>
          <p:cNvSpPr>
            <a:spLocks noChangeShapeType="1"/>
          </p:cNvSpPr>
          <p:nvPr/>
        </p:nvSpPr>
        <p:spPr bwMode="auto">
          <a:xfrm>
            <a:off x="4267200" y="12954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8122" name="Line 10"/>
          <p:cNvSpPr>
            <a:spLocks noChangeShapeType="1"/>
          </p:cNvSpPr>
          <p:nvPr/>
        </p:nvSpPr>
        <p:spPr bwMode="auto">
          <a:xfrm>
            <a:off x="8153400" y="12954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8123" name="Line 11"/>
          <p:cNvSpPr>
            <a:spLocks noChangeShapeType="1"/>
          </p:cNvSpPr>
          <p:nvPr/>
        </p:nvSpPr>
        <p:spPr bwMode="auto">
          <a:xfrm>
            <a:off x="4267200" y="164465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8124" name="Text Box 12"/>
          <p:cNvSpPr txBox="1">
            <a:spLocks noChangeArrowheads="1"/>
          </p:cNvSpPr>
          <p:nvPr/>
        </p:nvSpPr>
        <p:spPr bwMode="auto">
          <a:xfrm>
            <a:off x="7010400" y="4648200"/>
            <a:ext cx="27467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/>
              <a:t>Quality of supply &amp; service</a:t>
            </a:r>
          </a:p>
        </p:txBody>
      </p:sp>
      <p:grpSp>
        <p:nvGrpSpPr>
          <p:cNvPr id="88" name="Group 87"/>
          <p:cNvGrpSpPr/>
          <p:nvPr/>
        </p:nvGrpSpPr>
        <p:grpSpPr>
          <a:xfrm>
            <a:off x="5753101" y="4953001"/>
            <a:ext cx="4739069" cy="1452781"/>
            <a:chOff x="4229100" y="4953000"/>
            <a:chExt cx="4739069" cy="1452781"/>
          </a:xfrm>
        </p:grpSpPr>
        <p:sp>
          <p:nvSpPr>
            <p:cNvPr id="218151" name="Line 39"/>
            <p:cNvSpPr>
              <a:spLocks noChangeShapeType="1"/>
            </p:cNvSpPr>
            <p:nvPr/>
          </p:nvSpPr>
          <p:spPr bwMode="auto">
            <a:xfrm>
              <a:off x="5502275" y="52578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60" name="Line 48"/>
            <p:cNvSpPr>
              <a:spLocks noChangeShapeType="1"/>
            </p:cNvSpPr>
            <p:nvPr/>
          </p:nvSpPr>
          <p:spPr bwMode="auto">
            <a:xfrm>
              <a:off x="7712075" y="52578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55" name="Text Box 43"/>
            <p:cNvSpPr txBox="1">
              <a:spLocks noChangeArrowheads="1"/>
            </p:cNvSpPr>
            <p:nvPr/>
          </p:nvSpPr>
          <p:spPr bwMode="auto">
            <a:xfrm>
              <a:off x="7116380" y="5759450"/>
              <a:ext cx="185178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b="1" u="sng" dirty="0">
                  <a:solidFill>
                    <a:srgbClr val="008000"/>
                  </a:solidFill>
                </a:rPr>
                <a:t>Sustained Access </a:t>
              </a:r>
            </a:p>
            <a:p>
              <a:pPr algn="ctr"/>
              <a:r>
                <a:rPr lang="en-US" b="1" u="sng" dirty="0">
                  <a:solidFill>
                    <a:srgbClr val="008000"/>
                  </a:solidFill>
                </a:rPr>
                <a:t>to Electricity</a:t>
              </a:r>
            </a:p>
          </p:txBody>
        </p:sp>
        <p:sp>
          <p:nvSpPr>
            <p:cNvPr id="218153" name="Line 41"/>
            <p:cNvSpPr>
              <a:spLocks noChangeShapeType="1"/>
            </p:cNvSpPr>
            <p:nvPr/>
          </p:nvSpPr>
          <p:spPr bwMode="auto">
            <a:xfrm>
              <a:off x="5486400" y="5181600"/>
              <a:ext cx="2209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54" name="Text Box 42"/>
            <p:cNvSpPr txBox="1">
              <a:spLocks noChangeArrowheads="1"/>
            </p:cNvSpPr>
            <p:nvPr/>
          </p:nvSpPr>
          <p:spPr bwMode="auto">
            <a:xfrm>
              <a:off x="4229100" y="5759450"/>
              <a:ext cx="166853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u="sng" dirty="0">
                  <a:solidFill>
                    <a:srgbClr val="FF0000"/>
                  </a:solidFill>
                </a:rPr>
                <a:t>No Access/</a:t>
              </a:r>
            </a:p>
            <a:p>
              <a:r>
                <a:rPr lang="en-US" b="1" u="sng" dirty="0">
                  <a:solidFill>
                    <a:srgbClr val="FF0000"/>
                  </a:solidFill>
                </a:rPr>
                <a:t>Costly back-ups</a:t>
              </a:r>
            </a:p>
          </p:txBody>
        </p:sp>
        <p:sp>
          <p:nvSpPr>
            <p:cNvPr id="218156" name="Line 44"/>
            <p:cNvSpPr>
              <a:spLocks noChangeShapeType="1"/>
            </p:cNvSpPr>
            <p:nvPr/>
          </p:nvSpPr>
          <p:spPr bwMode="auto">
            <a:xfrm>
              <a:off x="6781800" y="4953000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57" name="Text Box 45"/>
            <p:cNvSpPr txBox="1">
              <a:spLocks noChangeArrowheads="1"/>
            </p:cNvSpPr>
            <p:nvPr/>
          </p:nvSpPr>
          <p:spPr bwMode="auto">
            <a:xfrm>
              <a:off x="5181600" y="5354782"/>
              <a:ext cx="5421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/>
                <a:t>Bad</a:t>
              </a:r>
            </a:p>
          </p:txBody>
        </p:sp>
        <p:sp>
          <p:nvSpPr>
            <p:cNvPr id="218158" name="Line 46"/>
            <p:cNvSpPr>
              <a:spLocks noChangeShapeType="1"/>
            </p:cNvSpPr>
            <p:nvPr/>
          </p:nvSpPr>
          <p:spPr bwMode="auto">
            <a:xfrm>
              <a:off x="5467350" y="5638800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59" name="Text Box 47"/>
            <p:cNvSpPr txBox="1">
              <a:spLocks noChangeArrowheads="1"/>
            </p:cNvSpPr>
            <p:nvPr/>
          </p:nvSpPr>
          <p:spPr bwMode="auto">
            <a:xfrm>
              <a:off x="7315200" y="5334000"/>
              <a:ext cx="69602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/>
                <a:t>Good</a:t>
              </a:r>
            </a:p>
          </p:txBody>
        </p:sp>
        <p:sp>
          <p:nvSpPr>
            <p:cNvPr id="218161" name="Line 49"/>
            <p:cNvSpPr>
              <a:spLocks noChangeShapeType="1"/>
            </p:cNvSpPr>
            <p:nvPr/>
          </p:nvSpPr>
          <p:spPr bwMode="auto">
            <a:xfrm>
              <a:off x="7677150" y="55626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8162" name="Group 50"/>
          <p:cNvGrpSpPr>
            <a:grpSpLocks/>
          </p:cNvGrpSpPr>
          <p:nvPr/>
        </p:nvGrpSpPr>
        <p:grpSpPr bwMode="auto">
          <a:xfrm>
            <a:off x="1952626" y="1752601"/>
            <a:ext cx="5972175" cy="1725613"/>
            <a:chOff x="270" y="1076"/>
            <a:chExt cx="3762" cy="1087"/>
          </a:xfrm>
        </p:grpSpPr>
        <p:sp>
          <p:nvSpPr>
            <p:cNvPr id="218163" name="Text Box 51"/>
            <p:cNvSpPr txBox="1">
              <a:spLocks noChangeArrowheads="1"/>
            </p:cNvSpPr>
            <p:nvPr/>
          </p:nvSpPr>
          <p:spPr bwMode="auto">
            <a:xfrm>
              <a:off x="270" y="1756"/>
              <a:ext cx="86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b="1"/>
                <a:t>Stand alone </a:t>
              </a:r>
            </a:p>
            <a:p>
              <a:pPr algn="ctr"/>
              <a:r>
                <a:rPr lang="en-US" b="1"/>
                <a:t>systems</a:t>
              </a:r>
            </a:p>
          </p:txBody>
        </p:sp>
        <p:grpSp>
          <p:nvGrpSpPr>
            <p:cNvPr id="218164" name="Group 52"/>
            <p:cNvGrpSpPr>
              <a:grpSpLocks/>
            </p:cNvGrpSpPr>
            <p:nvPr/>
          </p:nvGrpSpPr>
          <p:grpSpPr bwMode="auto">
            <a:xfrm>
              <a:off x="564" y="1076"/>
              <a:ext cx="3468" cy="652"/>
              <a:chOff x="564" y="1152"/>
              <a:chExt cx="3468" cy="652"/>
            </a:xfrm>
          </p:grpSpPr>
          <p:sp>
            <p:nvSpPr>
              <p:cNvPr id="218165" name="Line 53"/>
              <p:cNvSpPr>
                <a:spLocks noChangeShapeType="1"/>
              </p:cNvSpPr>
              <p:nvPr/>
            </p:nvSpPr>
            <p:spPr bwMode="auto">
              <a:xfrm>
                <a:off x="672" y="16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66" name="Line 54"/>
              <p:cNvSpPr>
                <a:spLocks noChangeShapeType="1"/>
              </p:cNvSpPr>
              <p:nvPr/>
            </p:nvSpPr>
            <p:spPr bwMode="auto">
              <a:xfrm>
                <a:off x="672" y="1420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67" name="Line 55"/>
              <p:cNvSpPr>
                <a:spLocks noChangeShapeType="1"/>
              </p:cNvSpPr>
              <p:nvPr/>
            </p:nvSpPr>
            <p:spPr bwMode="auto">
              <a:xfrm>
                <a:off x="2928" y="1632"/>
                <a:ext cx="0" cy="1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68" name="Line 56"/>
              <p:cNvSpPr>
                <a:spLocks noChangeShapeType="1"/>
              </p:cNvSpPr>
              <p:nvPr/>
            </p:nvSpPr>
            <p:spPr bwMode="auto">
              <a:xfrm>
                <a:off x="2928" y="1420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69" name="Line 57"/>
              <p:cNvSpPr>
                <a:spLocks noChangeShapeType="1"/>
              </p:cNvSpPr>
              <p:nvPr/>
            </p:nvSpPr>
            <p:spPr bwMode="auto">
              <a:xfrm>
                <a:off x="672" y="1416"/>
                <a:ext cx="225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70" name="Text Box 58"/>
              <p:cNvSpPr txBox="1">
                <a:spLocks noChangeArrowheads="1"/>
              </p:cNvSpPr>
              <p:nvPr/>
            </p:nvSpPr>
            <p:spPr bwMode="auto">
              <a:xfrm>
                <a:off x="564" y="1420"/>
                <a:ext cx="269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/>
                  <a:t>No</a:t>
                </a:r>
              </a:p>
            </p:txBody>
          </p:sp>
          <p:sp>
            <p:nvSpPr>
              <p:cNvPr id="218171" name="Text Box 59"/>
              <p:cNvSpPr txBox="1">
                <a:spLocks noChangeArrowheads="1"/>
              </p:cNvSpPr>
              <p:nvPr/>
            </p:nvSpPr>
            <p:spPr bwMode="auto">
              <a:xfrm>
                <a:off x="2736" y="1440"/>
                <a:ext cx="42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1600" dirty="0"/>
                  <a:t>Yes</a:t>
                </a:r>
              </a:p>
            </p:txBody>
          </p:sp>
          <p:sp>
            <p:nvSpPr>
              <p:cNvPr id="218172" name="Text Box 60"/>
              <p:cNvSpPr txBox="1">
                <a:spLocks noChangeArrowheads="1"/>
              </p:cNvSpPr>
              <p:nvPr/>
            </p:nvSpPr>
            <p:spPr bwMode="auto">
              <a:xfrm>
                <a:off x="960" y="1152"/>
                <a:ext cx="158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b="1"/>
                  <a:t>Access to Electricity Grid</a:t>
                </a:r>
              </a:p>
            </p:txBody>
          </p:sp>
          <p:sp>
            <p:nvSpPr>
              <p:cNvPr id="218173" name="Line 61"/>
              <p:cNvSpPr>
                <a:spLocks noChangeShapeType="1"/>
              </p:cNvSpPr>
              <p:nvPr/>
            </p:nvSpPr>
            <p:spPr bwMode="auto">
              <a:xfrm>
                <a:off x="1728" y="1324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174" name="Line 62"/>
              <p:cNvSpPr>
                <a:spLocks noChangeShapeType="1"/>
              </p:cNvSpPr>
              <p:nvPr/>
            </p:nvSpPr>
            <p:spPr bwMode="auto">
              <a:xfrm>
                <a:off x="1824" y="1784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9" name="Group 88"/>
          <p:cNvGrpSpPr/>
          <p:nvPr/>
        </p:nvGrpSpPr>
        <p:grpSpPr>
          <a:xfrm>
            <a:off x="4206876" y="3429001"/>
            <a:ext cx="4387593" cy="2322731"/>
            <a:chOff x="2682875" y="3429000"/>
            <a:chExt cx="4387593" cy="2322731"/>
          </a:xfrm>
        </p:grpSpPr>
        <p:sp>
          <p:nvSpPr>
            <p:cNvPr id="218152" name="Line 40"/>
            <p:cNvSpPr>
              <a:spLocks noChangeShapeType="1"/>
            </p:cNvSpPr>
            <p:nvPr/>
          </p:nvSpPr>
          <p:spPr bwMode="auto">
            <a:xfrm>
              <a:off x="6800850" y="4267200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76" name="Line 64"/>
            <p:cNvSpPr>
              <a:spLocks noChangeShapeType="1"/>
            </p:cNvSpPr>
            <p:nvPr/>
          </p:nvSpPr>
          <p:spPr bwMode="auto">
            <a:xfrm>
              <a:off x="3308350" y="4038600"/>
              <a:ext cx="3505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77" name="Text Box 65"/>
            <p:cNvSpPr txBox="1">
              <a:spLocks noChangeArrowheads="1"/>
            </p:cNvSpPr>
            <p:nvPr/>
          </p:nvSpPr>
          <p:spPr bwMode="auto">
            <a:xfrm>
              <a:off x="3079750" y="4281487"/>
              <a:ext cx="45557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/>
                <a:t>No</a:t>
              </a:r>
            </a:p>
          </p:txBody>
        </p:sp>
        <p:sp>
          <p:nvSpPr>
            <p:cNvPr id="218178" name="Text Box 66"/>
            <p:cNvSpPr txBox="1">
              <a:spLocks noChangeArrowheads="1"/>
            </p:cNvSpPr>
            <p:nvPr/>
          </p:nvSpPr>
          <p:spPr bwMode="auto">
            <a:xfrm>
              <a:off x="6584950" y="4273695"/>
              <a:ext cx="485518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/>
                <a:t>Yes</a:t>
              </a:r>
            </a:p>
          </p:txBody>
        </p:sp>
        <p:sp>
          <p:nvSpPr>
            <p:cNvPr id="218179" name="Line 67"/>
            <p:cNvSpPr>
              <a:spLocks noChangeShapeType="1"/>
            </p:cNvSpPr>
            <p:nvPr/>
          </p:nvSpPr>
          <p:spPr bwMode="auto">
            <a:xfrm>
              <a:off x="3308350" y="40386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80" name="Line 68"/>
            <p:cNvSpPr>
              <a:spLocks noChangeShapeType="1"/>
            </p:cNvSpPr>
            <p:nvPr/>
          </p:nvSpPr>
          <p:spPr bwMode="auto">
            <a:xfrm>
              <a:off x="3308350" y="4572000"/>
              <a:ext cx="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81" name="Text Box 69"/>
            <p:cNvSpPr txBox="1">
              <a:spLocks noChangeArrowheads="1"/>
            </p:cNvSpPr>
            <p:nvPr/>
          </p:nvSpPr>
          <p:spPr bwMode="auto">
            <a:xfrm>
              <a:off x="2682875" y="5105400"/>
              <a:ext cx="124264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u="sng" dirty="0">
                  <a:solidFill>
                    <a:srgbClr val="FF0000"/>
                  </a:solidFill>
                </a:rPr>
                <a:t>No Access/</a:t>
              </a:r>
            </a:p>
            <a:p>
              <a:r>
                <a:rPr lang="en-US" b="1" u="sng" dirty="0">
                  <a:solidFill>
                    <a:srgbClr val="FF0000"/>
                  </a:solidFill>
                </a:rPr>
                <a:t>Hooking</a:t>
              </a:r>
            </a:p>
          </p:txBody>
        </p:sp>
        <p:sp>
          <p:nvSpPr>
            <p:cNvPr id="218182" name="Line 70"/>
            <p:cNvSpPr>
              <a:spLocks noChangeShapeType="1"/>
            </p:cNvSpPr>
            <p:nvPr/>
          </p:nvSpPr>
          <p:spPr bwMode="auto">
            <a:xfrm>
              <a:off x="6813550" y="40386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83" name="Line 71"/>
            <p:cNvSpPr>
              <a:spLocks noChangeShapeType="1"/>
            </p:cNvSpPr>
            <p:nvPr/>
          </p:nvSpPr>
          <p:spPr bwMode="auto">
            <a:xfrm>
              <a:off x="5060950" y="38862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84" name="Text Box 72"/>
            <p:cNvSpPr txBox="1">
              <a:spLocks noChangeArrowheads="1"/>
            </p:cNvSpPr>
            <p:nvPr/>
          </p:nvSpPr>
          <p:spPr bwMode="auto">
            <a:xfrm>
              <a:off x="3917950" y="3543300"/>
              <a:ext cx="2895600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700" b="1" dirty="0"/>
                <a:t>Is Electricity Affordable?</a:t>
              </a:r>
            </a:p>
          </p:txBody>
        </p:sp>
        <p:sp>
          <p:nvSpPr>
            <p:cNvPr id="218185" name="Line 73"/>
            <p:cNvSpPr>
              <a:spLocks noChangeShapeType="1"/>
            </p:cNvSpPr>
            <p:nvPr/>
          </p:nvSpPr>
          <p:spPr bwMode="auto">
            <a:xfrm>
              <a:off x="5060950" y="3429000"/>
              <a:ext cx="0" cy="1524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8186" name="Group 74"/>
          <p:cNvGrpSpPr>
            <a:grpSpLocks/>
          </p:cNvGrpSpPr>
          <p:nvPr/>
        </p:nvGrpSpPr>
        <p:grpSpPr bwMode="auto">
          <a:xfrm>
            <a:off x="2603501" y="2743203"/>
            <a:ext cx="5857875" cy="1652589"/>
            <a:chOff x="672" y="1776"/>
            <a:chExt cx="3690" cy="1041"/>
          </a:xfrm>
        </p:grpSpPr>
        <p:sp>
          <p:nvSpPr>
            <p:cNvPr id="218187" name="Line 75"/>
            <p:cNvSpPr>
              <a:spLocks noChangeShapeType="1"/>
            </p:cNvSpPr>
            <p:nvPr/>
          </p:nvSpPr>
          <p:spPr bwMode="auto">
            <a:xfrm>
              <a:off x="1824" y="201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88" name="Line 76"/>
            <p:cNvSpPr>
              <a:spLocks noChangeShapeType="1"/>
            </p:cNvSpPr>
            <p:nvPr/>
          </p:nvSpPr>
          <p:spPr bwMode="auto">
            <a:xfrm flipH="1">
              <a:off x="1536" y="25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89" name="Text Box 77"/>
            <p:cNvSpPr txBox="1">
              <a:spLocks noChangeArrowheads="1"/>
            </p:cNvSpPr>
            <p:nvPr/>
          </p:nvSpPr>
          <p:spPr bwMode="auto">
            <a:xfrm>
              <a:off x="672" y="2410"/>
              <a:ext cx="123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u="sng" dirty="0">
                  <a:solidFill>
                    <a:srgbClr val="FF0000"/>
                  </a:solidFill>
                </a:rPr>
                <a:t>No Access/</a:t>
              </a:r>
            </a:p>
            <a:p>
              <a:r>
                <a:rPr lang="en-US" b="1" u="sng" dirty="0">
                  <a:solidFill>
                    <a:srgbClr val="FF0000"/>
                  </a:solidFill>
                </a:rPr>
                <a:t>Shared connection</a:t>
              </a:r>
            </a:p>
          </p:txBody>
        </p:sp>
        <p:sp>
          <p:nvSpPr>
            <p:cNvPr id="218190" name="Line 78"/>
            <p:cNvSpPr>
              <a:spLocks noChangeShapeType="1"/>
            </p:cNvSpPr>
            <p:nvPr/>
          </p:nvSpPr>
          <p:spPr bwMode="auto">
            <a:xfrm>
              <a:off x="3168" y="2208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91" name="Text Box 79"/>
            <p:cNvSpPr txBox="1">
              <a:spLocks noChangeArrowheads="1"/>
            </p:cNvSpPr>
            <p:nvPr/>
          </p:nvSpPr>
          <p:spPr bwMode="auto">
            <a:xfrm>
              <a:off x="1344" y="1872"/>
              <a:ext cx="1090" cy="6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/>
                <a:t>Unobtainable</a:t>
              </a:r>
            </a:p>
            <a:p>
              <a:pPr algn="ctr"/>
              <a:r>
                <a:rPr lang="en-US" sz="1400" dirty="0"/>
                <a:t>(Monetary and </a:t>
              </a:r>
            </a:p>
            <a:p>
              <a:pPr algn="ctr"/>
              <a:r>
                <a:rPr lang="en-US" sz="1400" dirty="0"/>
                <a:t>procedural problems)</a:t>
              </a:r>
            </a:p>
          </p:txBody>
        </p:sp>
        <p:sp>
          <p:nvSpPr>
            <p:cNvPr id="218192" name="Line 80"/>
            <p:cNvSpPr>
              <a:spLocks noChangeShapeType="1"/>
            </p:cNvSpPr>
            <p:nvPr/>
          </p:nvSpPr>
          <p:spPr bwMode="auto">
            <a:xfrm>
              <a:off x="4032" y="2067"/>
              <a:ext cx="0" cy="1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93" name="Line 81"/>
            <p:cNvSpPr>
              <a:spLocks noChangeShapeType="1"/>
            </p:cNvSpPr>
            <p:nvPr/>
          </p:nvSpPr>
          <p:spPr bwMode="auto">
            <a:xfrm>
              <a:off x="1824" y="177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8194" name="Text Box 82"/>
            <p:cNvSpPr txBox="1">
              <a:spLocks noChangeArrowheads="1"/>
            </p:cNvSpPr>
            <p:nvPr/>
          </p:nvSpPr>
          <p:spPr bwMode="auto">
            <a:xfrm>
              <a:off x="3595" y="1872"/>
              <a:ext cx="76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/>
                <a:t>Obtainable</a:t>
              </a:r>
            </a:p>
          </p:txBody>
        </p:sp>
        <p:sp>
          <p:nvSpPr>
            <p:cNvPr id="218195" name="Line 83"/>
            <p:cNvSpPr>
              <a:spLocks noChangeShapeType="1"/>
            </p:cNvSpPr>
            <p:nvPr/>
          </p:nvSpPr>
          <p:spPr bwMode="auto">
            <a:xfrm>
              <a:off x="4032" y="1795"/>
              <a:ext cx="0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8196" name="Text Box 84"/>
          <p:cNvSpPr txBox="1">
            <a:spLocks noChangeArrowheads="1"/>
          </p:cNvSpPr>
          <p:nvPr/>
        </p:nvSpPr>
        <p:spPr bwMode="auto">
          <a:xfrm>
            <a:off x="1342082" y="176148"/>
            <a:ext cx="97224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/>
              <a:t>What consumer/citizen  wants – 1/4: Affordable, Quality , Electricity Access 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17994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8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8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8E803-C61B-4042-8DC0-E282ADE4C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What consumer/citizen  wants – 2/4: Focus areas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C890F6-D859-4B6C-82CC-76C0AE528A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IN" dirty="0"/>
              <a:t>More focus on small customers</a:t>
            </a:r>
          </a:p>
          <a:p>
            <a:r>
              <a:rPr lang="en-IN" dirty="0"/>
              <a:t>Access</a:t>
            </a:r>
          </a:p>
          <a:p>
            <a:pPr lvl="1"/>
            <a:r>
              <a:rPr lang="en-IN" dirty="0"/>
              <a:t>Connection – mostly done</a:t>
            </a:r>
          </a:p>
          <a:p>
            <a:pPr lvl="1"/>
            <a:r>
              <a:rPr lang="en-IN" dirty="0"/>
              <a:t>Sufficient supply – mostly done</a:t>
            </a:r>
          </a:p>
          <a:p>
            <a:r>
              <a:rPr lang="en-IN" dirty="0"/>
              <a:t>Affordable supply</a:t>
            </a:r>
          </a:p>
          <a:p>
            <a:pPr lvl="1"/>
            <a:r>
              <a:rPr lang="en-IN" dirty="0"/>
              <a:t>Competitive tariff/Subsidy support</a:t>
            </a:r>
          </a:p>
          <a:p>
            <a:r>
              <a:rPr lang="en-IN" dirty="0"/>
              <a:t>Quality of supply and service (QoS) – growing demands</a:t>
            </a:r>
          </a:p>
          <a:p>
            <a:pPr lvl="1"/>
            <a:r>
              <a:rPr lang="en-IN" dirty="0"/>
              <a:t>Supply - Commercial</a:t>
            </a:r>
          </a:p>
          <a:p>
            <a:pPr lvl="2"/>
            <a:r>
              <a:rPr lang="en-US" dirty="0"/>
              <a:t>Metering, billing, collection, new/change in connection</a:t>
            </a:r>
          </a:p>
          <a:p>
            <a:pPr lvl="1"/>
            <a:r>
              <a:rPr lang="en-US" dirty="0"/>
              <a:t>Supply – Technical</a:t>
            </a:r>
          </a:p>
          <a:p>
            <a:pPr lvl="2"/>
            <a:r>
              <a:rPr lang="en-US" dirty="0"/>
              <a:t>Frequency, voltage, interruptions, supply restoration, , ensuring safety of people, animals and equipment</a:t>
            </a:r>
          </a:p>
          <a:p>
            <a:pPr lvl="1"/>
            <a:r>
              <a:rPr lang="en-US" dirty="0"/>
              <a:t>Service (CGRF/Ombudsman role)</a:t>
            </a:r>
          </a:p>
          <a:p>
            <a:pPr lvl="2"/>
            <a:r>
              <a:rPr lang="en-US" dirty="0"/>
              <a:t>Complaint handling, responsiveness to consumers’ requests</a:t>
            </a:r>
          </a:p>
          <a:p>
            <a:pPr lvl="1"/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D5A7F6-A67E-4BF2-9079-4F661ABE8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33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140FD-2EA4-40D5-9B01-A12F8DBF4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51" y="-98620"/>
            <a:ext cx="11848845" cy="1143000"/>
          </a:xfrm>
        </p:spPr>
        <p:txBody>
          <a:bodyPr anchor="ctr">
            <a:normAutofit/>
          </a:bodyPr>
          <a:lstStyle/>
          <a:p>
            <a:pPr algn="l"/>
            <a:r>
              <a:rPr lang="en-US" sz="2400" b="1" dirty="0">
                <a:solidFill>
                  <a:srgbClr val="4B7088"/>
                </a:solidFill>
                <a:cs typeface="Calibri Light" panose="020F0302020204030204" pitchFamily="34" charset="0"/>
              </a:rPr>
              <a:t>What consumer  wants – 3/4:  </a:t>
            </a:r>
            <a:r>
              <a:rPr lang="en-US" sz="2400" dirty="0">
                <a:solidFill>
                  <a:srgbClr val="4B7088"/>
                </a:solidFill>
                <a:cs typeface="Calibri Light" panose="020F0302020204030204" pitchFamily="34" charset="0"/>
              </a:rPr>
              <a:t>Q</a:t>
            </a:r>
            <a:r>
              <a:rPr lang="en-US" sz="2400" b="1" dirty="0">
                <a:solidFill>
                  <a:srgbClr val="4B7088"/>
                </a:solidFill>
                <a:cs typeface="Calibri Light" panose="020F0302020204030204" pitchFamily="34" charset="0"/>
              </a:rPr>
              <a:t>uality of supply &amp; service is crucial</a:t>
            </a:r>
            <a:endParaRPr lang="en-IN" sz="2400" b="1" dirty="0">
              <a:solidFill>
                <a:srgbClr val="4B7088"/>
              </a:solidFill>
              <a:cs typeface="Calibri Light" panose="020F03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B55421-2182-4112-9C5F-DCEBCA2EC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0A5603-4F94-4879-9B23-EA6D695B7B73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326AA90-E3E3-414D-A903-6035C2174234}"/>
              </a:ext>
            </a:extLst>
          </p:cNvPr>
          <p:cNvGrpSpPr/>
          <p:nvPr/>
        </p:nvGrpSpPr>
        <p:grpSpPr>
          <a:xfrm>
            <a:off x="675673" y="930099"/>
            <a:ext cx="5167817" cy="2978869"/>
            <a:chOff x="675673" y="1136833"/>
            <a:chExt cx="5167817" cy="2978869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75148B3-530B-403C-B409-72D8112B2733}"/>
                </a:ext>
              </a:extLst>
            </p:cNvPr>
            <p:cNvSpPr/>
            <p:nvPr/>
          </p:nvSpPr>
          <p:spPr>
            <a:xfrm>
              <a:off x="675675" y="1136833"/>
              <a:ext cx="5167393" cy="372712"/>
            </a:xfrm>
            <a:prstGeom prst="rect">
              <a:avLst/>
            </a:prstGeom>
            <a:solidFill>
              <a:srgbClr val="4B708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Calibri Light" panose="020F0302020204030204" pitchFamily="34" charset="0"/>
                </a:rPr>
                <a:t>Poor Supply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948E78C-2466-4937-A34B-689DD44CAF0E}"/>
                </a:ext>
              </a:extLst>
            </p:cNvPr>
            <p:cNvSpPr txBox="1"/>
            <p:nvPr/>
          </p:nvSpPr>
          <p:spPr>
            <a:xfrm>
              <a:off x="675673" y="1541040"/>
              <a:ext cx="5167393" cy="1076401"/>
            </a:xfrm>
            <a:prstGeom prst="rect">
              <a:avLst/>
            </a:prstGeom>
            <a:solidFill>
              <a:srgbClr val="4B7088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Limited</a:t>
              </a:r>
              <a:r>
                <a:rPr lang="en-US" sz="16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 hours, load shedding, frequent outages, long time to repair, voltage fluctuations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5226B9B-2BCD-4AF3-B4D3-77D45FEC9940}"/>
                </a:ext>
              </a:extLst>
            </p:cNvPr>
            <p:cNvSpPr txBox="1"/>
            <p:nvPr/>
          </p:nvSpPr>
          <p:spPr>
            <a:xfrm>
              <a:off x="675673" y="2884596"/>
              <a:ext cx="5167817" cy="1231106"/>
            </a:xfrm>
            <a:prstGeom prst="rect">
              <a:avLst/>
            </a:prstGeom>
            <a:solidFill>
              <a:srgbClr val="4B7088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Reduction in uptake of appliances</a:t>
              </a:r>
            </a:p>
            <a:p>
              <a:pPr algn="ctr"/>
              <a:endParaRPr lang="en-US" sz="500" dirty="0">
                <a:solidFill>
                  <a:schemeClr val="bg1"/>
                </a:solidFill>
                <a:cs typeface="Calibri Light" panose="020F0302020204030204" pitchFamily="34" charset="0"/>
              </a:endParaRPr>
            </a:p>
            <a:p>
              <a:pPr algn="ctr"/>
              <a:r>
                <a:rPr lang="en-US" sz="16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Switching to costly supply alternatives</a:t>
              </a:r>
            </a:p>
            <a:p>
              <a:pPr algn="ctr"/>
              <a:endParaRPr lang="en-GB" sz="500" dirty="0">
                <a:solidFill>
                  <a:schemeClr val="bg1"/>
                </a:solidFill>
                <a:cs typeface="Calibri Light" panose="020F0302020204030204" pitchFamily="34" charset="0"/>
              </a:endParaRPr>
            </a:p>
            <a:p>
              <a:pPr algn="ctr"/>
              <a:r>
                <a:rPr lang="en-US" sz="16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Reduction in productive activities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2A32DDAE-22A6-4EFB-9522-4421973E357A}"/>
                </a:ext>
              </a:extLst>
            </p:cNvPr>
            <p:cNvCxnSpPr>
              <a:cxnSpLocks/>
              <a:stCxn id="32" idx="2"/>
              <a:endCxn id="35" idx="0"/>
            </p:cNvCxnSpPr>
            <p:nvPr/>
          </p:nvCxnSpPr>
          <p:spPr>
            <a:xfrm>
              <a:off x="3259372" y="2617441"/>
              <a:ext cx="213" cy="267154"/>
            </a:xfrm>
            <a:prstGeom prst="straightConnector1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DAE55EB-20D4-4919-B704-2E6C347989B9}"/>
              </a:ext>
            </a:extLst>
          </p:cNvPr>
          <p:cNvGrpSpPr/>
          <p:nvPr/>
        </p:nvGrpSpPr>
        <p:grpSpPr>
          <a:xfrm>
            <a:off x="6378861" y="930099"/>
            <a:ext cx="5166945" cy="2978869"/>
            <a:chOff x="6378861" y="1136833"/>
            <a:chExt cx="5166945" cy="2978869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B957C0E-B90E-4D30-AF71-3F1EEF1B1229}"/>
                </a:ext>
              </a:extLst>
            </p:cNvPr>
            <p:cNvSpPr/>
            <p:nvPr/>
          </p:nvSpPr>
          <p:spPr>
            <a:xfrm>
              <a:off x="6378861" y="1136833"/>
              <a:ext cx="5166945" cy="372712"/>
            </a:xfrm>
            <a:prstGeom prst="rect">
              <a:avLst/>
            </a:prstGeom>
            <a:solidFill>
              <a:srgbClr val="4B708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Calibri Light" panose="020F0302020204030204" pitchFamily="34" charset="0"/>
                </a:rPr>
                <a:t>Poor Service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5D88DA6-3AA2-469F-AF66-2B7A086FB801}"/>
                </a:ext>
              </a:extLst>
            </p:cNvPr>
            <p:cNvSpPr txBox="1"/>
            <p:nvPr/>
          </p:nvSpPr>
          <p:spPr>
            <a:xfrm>
              <a:off x="6378861" y="1539006"/>
              <a:ext cx="5166945" cy="1076400"/>
            </a:xfrm>
            <a:prstGeom prst="rect">
              <a:avLst/>
            </a:prstGeom>
            <a:solidFill>
              <a:srgbClr val="4B7088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No or faulty meter, irregular meter reading, delayed or wrong bills, difficulties in payment, poor response to complaints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7E9CDEF-AD37-4D36-8197-CBEF05B07B2D}"/>
                </a:ext>
              </a:extLst>
            </p:cNvPr>
            <p:cNvSpPr txBox="1"/>
            <p:nvPr/>
          </p:nvSpPr>
          <p:spPr>
            <a:xfrm>
              <a:off x="6378861" y="2884502"/>
              <a:ext cx="5166945" cy="1231200"/>
            </a:xfrm>
            <a:prstGeom prst="rect">
              <a:avLst/>
            </a:prstGeom>
            <a:solidFill>
              <a:srgbClr val="4B7088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Increase in consumer arrears</a:t>
              </a:r>
            </a:p>
            <a:p>
              <a:pPr algn="ctr"/>
              <a:r>
                <a:rPr lang="en-US" sz="8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 </a:t>
              </a:r>
            </a:p>
            <a:p>
              <a:pPr algn="ctr"/>
              <a:r>
                <a:rPr lang="en-US" sz="16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Disconnection</a:t>
              </a:r>
            </a:p>
            <a:p>
              <a:r>
                <a:rPr lang="en-US" sz="8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 </a:t>
              </a:r>
            </a:p>
            <a:p>
              <a:pPr algn="ctr"/>
              <a:r>
                <a:rPr lang="en-US" sz="16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Possibility of hooking</a:t>
              </a: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0D1B5968-028E-419F-8384-96246611B70A}"/>
                </a:ext>
              </a:extLst>
            </p:cNvPr>
            <p:cNvCxnSpPr>
              <a:cxnSpLocks/>
            </p:cNvCxnSpPr>
            <p:nvPr/>
          </p:nvCxnSpPr>
          <p:spPr>
            <a:xfrm>
              <a:off x="8962330" y="2617442"/>
              <a:ext cx="213" cy="267154"/>
            </a:xfrm>
            <a:prstGeom prst="straightConnector1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D290F4E-F9F3-43F0-A155-719DAAD68AFF}"/>
              </a:ext>
            </a:extLst>
          </p:cNvPr>
          <p:cNvGrpSpPr/>
          <p:nvPr/>
        </p:nvGrpSpPr>
        <p:grpSpPr>
          <a:xfrm>
            <a:off x="2809041" y="3908968"/>
            <a:ext cx="6418862" cy="2121009"/>
            <a:chOff x="2809041" y="4115702"/>
            <a:chExt cx="6418862" cy="212100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98CBB84-2846-46E5-8B82-1CA7F34F30C3}"/>
                </a:ext>
              </a:extLst>
            </p:cNvPr>
            <p:cNvGrpSpPr/>
            <p:nvPr/>
          </p:nvGrpSpPr>
          <p:grpSpPr>
            <a:xfrm>
              <a:off x="2809041" y="4475159"/>
              <a:ext cx="6418862" cy="1761552"/>
              <a:chOff x="2809041" y="4475159"/>
              <a:chExt cx="6418862" cy="1761552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8EFFC78A-FBEC-42C2-B672-56259DF1A03A}"/>
                  </a:ext>
                </a:extLst>
              </p:cNvPr>
              <p:cNvSpPr/>
              <p:nvPr/>
            </p:nvSpPr>
            <p:spPr>
              <a:xfrm>
                <a:off x="2809041" y="5828255"/>
                <a:ext cx="6418862" cy="408456"/>
              </a:xfrm>
              <a:prstGeom prst="rect">
                <a:avLst/>
              </a:prstGeom>
              <a:solidFill>
                <a:srgbClr val="B57372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cs typeface="Calibri Light" panose="020F0302020204030204" pitchFamily="34" charset="0"/>
                  </a:rPr>
                  <a:t>Electrification efforts not yielding results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77A067B-4545-4418-B720-EA660E5B47A3}"/>
                  </a:ext>
                </a:extLst>
              </p:cNvPr>
              <p:cNvSpPr txBox="1"/>
              <p:nvPr/>
            </p:nvSpPr>
            <p:spPr>
              <a:xfrm>
                <a:off x="2847962" y="4475159"/>
                <a:ext cx="6379940" cy="1169551"/>
              </a:xfrm>
              <a:prstGeom prst="rect">
                <a:avLst/>
              </a:prstGeom>
              <a:solidFill>
                <a:srgbClr val="B57372">
                  <a:alpha val="80000"/>
                </a:srgbClr>
              </a:solidFill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cs typeface="Calibri Light" panose="020F0302020204030204" pitchFamily="34" charset="0"/>
                  </a:rPr>
                  <a:t>Trust deficit between customers and </a:t>
                </a:r>
                <a:r>
                  <a:rPr lang="en-US" sz="1400" dirty="0">
                    <a:solidFill>
                      <a:schemeClr val="bg1"/>
                    </a:solidFill>
                    <a:cs typeface="Calibri Light" panose="020F0302020204030204" pitchFamily="34" charset="0"/>
                  </a:rPr>
                  <a:t>DISCOM</a:t>
                </a:r>
                <a:endParaRPr lang="en-US" sz="1600" dirty="0">
                  <a:solidFill>
                    <a:schemeClr val="bg1"/>
                  </a:solidFill>
                  <a:cs typeface="Calibri Light" panose="020F0302020204030204" pitchFamily="34" charset="0"/>
                </a:endParaRPr>
              </a:p>
              <a:p>
                <a:pPr algn="ctr"/>
                <a:endParaRPr lang="en-US" sz="200" dirty="0">
                  <a:solidFill>
                    <a:schemeClr val="bg1"/>
                  </a:solidFill>
                  <a:cs typeface="Calibri Light" panose="020F0302020204030204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cs typeface="Calibri Light" panose="020F0302020204030204" pitchFamily="34" charset="0"/>
                  </a:rPr>
                  <a:t>Increase in distribution loss</a:t>
                </a:r>
              </a:p>
              <a:p>
                <a:pPr algn="ctr"/>
                <a:endParaRPr lang="en-US" sz="200" dirty="0">
                  <a:solidFill>
                    <a:schemeClr val="bg1"/>
                  </a:solidFill>
                  <a:cs typeface="Calibri Light" panose="020F0302020204030204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cs typeface="Calibri Light" panose="020F0302020204030204" pitchFamily="34" charset="0"/>
                  </a:rPr>
                  <a:t>Poor financial health of </a:t>
                </a:r>
                <a:r>
                  <a:rPr lang="en-US" sz="1400" dirty="0">
                    <a:solidFill>
                      <a:schemeClr val="bg1"/>
                    </a:solidFill>
                    <a:cs typeface="Calibri Light" panose="020F0302020204030204" pitchFamily="34" charset="0"/>
                  </a:rPr>
                  <a:t>DISCOM</a:t>
                </a:r>
                <a:endParaRPr lang="en-US" sz="1600" dirty="0">
                  <a:solidFill>
                    <a:schemeClr val="bg1"/>
                  </a:solidFill>
                  <a:cs typeface="Calibri Light" panose="020F0302020204030204" pitchFamily="34" charset="0"/>
                </a:endParaRPr>
              </a:p>
              <a:p>
                <a:pPr algn="ctr"/>
                <a:endParaRPr lang="en-US" sz="200" dirty="0">
                  <a:solidFill>
                    <a:schemeClr val="bg1"/>
                  </a:solidFill>
                  <a:cs typeface="Calibri Light" panose="020F0302020204030204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cs typeface="Calibri Light" panose="020F0302020204030204" pitchFamily="34" charset="0"/>
                  </a:rPr>
                  <a:t>Reduction in investment on QoS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D271B91-DAF1-4233-87ED-64F36968A658}"/>
                </a:ext>
              </a:extLst>
            </p:cNvPr>
            <p:cNvGrpSpPr/>
            <p:nvPr/>
          </p:nvGrpSpPr>
          <p:grpSpPr>
            <a:xfrm>
              <a:off x="5479717" y="4115702"/>
              <a:ext cx="1263266" cy="1721643"/>
              <a:chOff x="5479717" y="4115702"/>
              <a:chExt cx="1263266" cy="1721643"/>
            </a:xfrm>
          </p:grpSpPr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C29BB5FF-9C39-44CC-82D7-44E85079685D}"/>
                  </a:ext>
                </a:extLst>
              </p:cNvPr>
              <p:cNvCxnSpPr>
                <a:cxnSpLocks/>
                <a:stCxn id="28" idx="2"/>
              </p:cNvCxnSpPr>
              <p:nvPr/>
            </p:nvCxnSpPr>
            <p:spPr>
              <a:xfrm flipH="1">
                <a:off x="6036736" y="5644710"/>
                <a:ext cx="1198" cy="192635"/>
              </a:xfrm>
              <a:prstGeom prst="straightConnector1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  <a:headEnd type="none" w="med" len="med"/>
                <a:tailEnd type="arrow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C9E532DF-6A55-4FB4-BD5B-14970CA5E3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9717" y="4115702"/>
                <a:ext cx="0" cy="354245"/>
              </a:xfrm>
              <a:prstGeom prst="straightConnector1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  <a:headEnd type="none" w="med" len="med"/>
                <a:tailEnd type="arrow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5C81115A-F9AD-4763-B6F1-747AF490BD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42983" y="4115702"/>
                <a:ext cx="0" cy="354245"/>
              </a:xfrm>
              <a:prstGeom prst="straightConnector1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  <a:headEnd type="none" w="med" len="med"/>
                <a:tailEnd type="arrow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1688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52810-E573-4EA7-9F6F-F20DDAB4A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What consumer/citizen wants – 4/4: Citizen perspective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25DE-9C33-4A63-B371-D409419D93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DISCOM role extends beyond the supplier-consumer framework</a:t>
            </a:r>
          </a:p>
          <a:p>
            <a:endParaRPr lang="en-US" dirty="0"/>
          </a:p>
          <a:p>
            <a:r>
              <a:rPr lang="en-US" dirty="0"/>
              <a:t>Financially healthy, efficient, well governed DISCOM</a:t>
            </a:r>
          </a:p>
          <a:p>
            <a:pPr lvl="1"/>
            <a:r>
              <a:rPr lang="en-US" dirty="0"/>
              <a:t>Sensitive to needs of all consumers, especially small</a:t>
            </a:r>
          </a:p>
          <a:p>
            <a:pPr lvl="1"/>
            <a:r>
              <a:rPr lang="en-US" dirty="0"/>
              <a:t>Able to balance twin challenges</a:t>
            </a:r>
          </a:p>
          <a:p>
            <a:pPr lvl="2"/>
            <a:r>
              <a:rPr lang="en-US" dirty="0"/>
              <a:t>Affordable supply to small consumers, High quality supply to big</a:t>
            </a:r>
          </a:p>
          <a:p>
            <a:pPr lvl="2"/>
            <a:r>
              <a:rPr lang="en-US" dirty="0"/>
              <a:t>Business role and Public service role</a:t>
            </a:r>
          </a:p>
          <a:p>
            <a:pPr lvl="1"/>
            <a:r>
              <a:rPr lang="en-US" dirty="0"/>
              <a:t>Agile to adapt to the changes</a:t>
            </a:r>
          </a:p>
          <a:p>
            <a:pPr lvl="2"/>
            <a:r>
              <a:rPr lang="en-US" dirty="0"/>
              <a:t>Planning power purchase, capital expenses</a:t>
            </a:r>
          </a:p>
          <a:p>
            <a:pPr lvl="2"/>
            <a:r>
              <a:rPr lang="en-US" dirty="0"/>
              <a:t>Adaptation and use  of technological advances (smart metering, market, RTS, EV, storage, energy efficiency  …)</a:t>
            </a:r>
          </a:p>
          <a:p>
            <a:pPr lvl="1"/>
            <a:r>
              <a:rPr lang="en-US" dirty="0"/>
              <a:t>Sensitive to environmental challenges</a:t>
            </a:r>
          </a:p>
          <a:p>
            <a:pPr lvl="2"/>
            <a:r>
              <a:rPr lang="en-US" dirty="0"/>
              <a:t>Promoting end-use efficiency, renewable</a:t>
            </a:r>
          </a:p>
          <a:p>
            <a:pPr lvl="2"/>
            <a:r>
              <a:rPr lang="en-US" dirty="0"/>
              <a:t>Supporting energy transition initiatives – EV, Resilience</a:t>
            </a:r>
          </a:p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DB9C10-D640-4F77-B519-708B13FFB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86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Prayas-201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Prayas-2016</Template>
  <TotalTime>6715</TotalTime>
  <Words>4252</Words>
  <Application>Microsoft Office PowerPoint</Application>
  <PresentationFormat>Widescreen</PresentationFormat>
  <Paragraphs>582</Paragraphs>
  <Slides>41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Bahnschrift SemiLight</vt:lpstr>
      <vt:lpstr>Calibri</vt:lpstr>
      <vt:lpstr>Calibri Light</vt:lpstr>
      <vt:lpstr>Times New Roman</vt:lpstr>
      <vt:lpstr>Prayas-2016</vt:lpstr>
      <vt:lpstr>Complaint redressal – A Consumer perspective  &amp;  Electricity (Rights of Consumers) Rules</vt:lpstr>
      <vt:lpstr>Prayas (Energy Group)</vt:lpstr>
      <vt:lpstr>Presentation plan</vt:lpstr>
      <vt:lpstr>Complaint redressal – A Consumer perspective  </vt:lpstr>
      <vt:lpstr>Why consumer orientation?</vt:lpstr>
      <vt:lpstr>PowerPoint Presentation</vt:lpstr>
      <vt:lpstr>What consumer/citizen  wants – 2/4: Focus areas </vt:lpstr>
      <vt:lpstr>What consumer  wants – 3/4:  Quality of supply &amp; service is crucial</vt:lpstr>
      <vt:lpstr>What consumer/citizen wants – 4/4: Citizen perspective</vt:lpstr>
      <vt:lpstr>Legal &amp; Regulatory Provisions –1/3:  National </vt:lpstr>
      <vt:lpstr>PowerPoint Presentation</vt:lpstr>
      <vt:lpstr>PowerPoint Presentation</vt:lpstr>
      <vt:lpstr>Legal &amp; Regulatory Provisions – 3/3: State </vt:lpstr>
      <vt:lpstr>Overview of Standards of Performance (SoP) Regulations 1/2</vt:lpstr>
      <vt:lpstr>Overview of Standards of Performance (SoP) Regulations 2/2</vt:lpstr>
      <vt:lpstr>AP – Provisions and status:  Consumer Grievance Redressal Forum and Vidyut Ombudsman – 1/2</vt:lpstr>
      <vt:lpstr>AP – Provisions and status:  Consumer Grievance Redressal Forum and Vidyut Ombudsman – 2/2</vt:lpstr>
      <vt:lpstr>AP – Provisions and status:  Consumer related information on DISCOM websites</vt:lpstr>
      <vt:lpstr>AP – Provisions and status:  Consumer Grievance Redressal Forum</vt:lpstr>
      <vt:lpstr>AP – Provisions and status:  APCPDCL Performance 2022</vt:lpstr>
      <vt:lpstr>Electricity Safety</vt:lpstr>
      <vt:lpstr>Safety:  Increasing human deaths and death rates</vt:lpstr>
      <vt:lpstr>Safety: Serious issue, but a neglected area</vt:lpstr>
      <vt:lpstr>Complaint redressal : What is going on, what can be better – 1/4</vt:lpstr>
      <vt:lpstr>Complaint redressal : What is going on, what can be better – 2/4</vt:lpstr>
      <vt:lpstr>Complaint redressal : What is going on, what can be better – 3/4</vt:lpstr>
      <vt:lpstr>PowerPoint Presentation</vt:lpstr>
      <vt:lpstr>Complaint redressal : What is going on, what can be better – 4/4</vt:lpstr>
      <vt:lpstr>Complaint redressal : Summing  up</vt:lpstr>
      <vt:lpstr>Electricity (Rights of Consumers) Rules</vt:lpstr>
      <vt:lpstr>Electricity (Rights of Consumers) Rules</vt:lpstr>
      <vt:lpstr>Electricity (Rights of Consumers) Rules – Key provisions -1/6</vt:lpstr>
      <vt:lpstr>Electricity (Rights of Consumers) Rules – Key provisions -2/6</vt:lpstr>
      <vt:lpstr>Electricity (Rights of Consumers) Rules – Key provisions – 3/6</vt:lpstr>
      <vt:lpstr>Electricity (Rights of Consumers) Rules – Key provisions – 4/6</vt:lpstr>
      <vt:lpstr>Electricity (Rights of Consumers) Rules – Key provisions – 5/6</vt:lpstr>
      <vt:lpstr>Electricity (Rights of Consumers) Rules – Key provisions – 6/6</vt:lpstr>
      <vt:lpstr>Electricity (Rights of Consumers) Rules – implications 1/2</vt:lpstr>
      <vt:lpstr>Electricity (Rights of Consumers) Rules – implications 2/2</vt:lpstr>
      <vt:lpstr>Electricity (Rights of Consumers) Rules – Summing up 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PEG Comments on NEP</dc:title>
  <dc:creator>Sreekumar Nhalur</dc:creator>
  <cp:lastModifiedBy>Sreekumar Nhalur</cp:lastModifiedBy>
  <cp:revision>580</cp:revision>
  <cp:lastPrinted>2021-06-30T05:16:14Z</cp:lastPrinted>
  <dcterms:created xsi:type="dcterms:W3CDTF">2018-06-01T05:32:17Z</dcterms:created>
  <dcterms:modified xsi:type="dcterms:W3CDTF">2023-08-23T06:20:23Z</dcterms:modified>
</cp:coreProperties>
</file>